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4" r:id="rId1"/>
  </p:sldMasterIdLst>
  <p:sldIdLst>
    <p:sldId id="256" r:id="rId2"/>
    <p:sldId id="287" r:id="rId3"/>
    <p:sldId id="288" r:id="rId4"/>
    <p:sldId id="259" r:id="rId5"/>
    <p:sldId id="260" r:id="rId6"/>
    <p:sldId id="262" r:id="rId7"/>
    <p:sldId id="266" r:id="rId8"/>
    <p:sldId id="267" r:id="rId9"/>
    <p:sldId id="263" r:id="rId10"/>
    <p:sldId id="264" r:id="rId11"/>
    <p:sldId id="273" r:id="rId12"/>
    <p:sldId id="286" r:id="rId13"/>
    <p:sldId id="271" r:id="rId14"/>
    <p:sldId id="272" r:id="rId15"/>
    <p:sldId id="275" r:id="rId16"/>
    <p:sldId id="276" r:id="rId17"/>
    <p:sldId id="278" r:id="rId18"/>
    <p:sldId id="279" r:id="rId19"/>
    <p:sldId id="280" r:id="rId20"/>
    <p:sldId id="281" r:id="rId21"/>
    <p:sldId id="285" r:id="rId22"/>
    <p:sldId id="284" r:id="rId23"/>
    <p:sldId id="274" r:id="rId24"/>
  </p:sldIdLst>
  <p:sldSz cx="12192000" cy="6858000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BBFBD18-86E8-BB45-14E1-1C3B1D0CF66C}" v="365" dt="2024-07-07T13:18:45.118"/>
    <p1510:client id="{51E07167-D93F-6759-AE0A-1D977768461B}" v="330" dt="2024-07-07T11:43:00.3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06287A8-D43B-45E9-A4D9-65D6AB07F04D}" type="doc">
      <dgm:prSet loTypeId="urn:microsoft.com/office/officeart/2008/layout/Lined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B6EB9254-FB1C-444B-8612-FAEA2712DDC6}">
      <dgm:prSet/>
      <dgm:spPr/>
      <dgm:t>
        <a:bodyPr/>
        <a:lstStyle/>
        <a:p>
          <a:r>
            <a:rPr lang="pl-PL"/>
            <a:t>Badanie heurystycznych metod optymalizacji nastaw PID i porównanie z metodami klasycznymi</a:t>
          </a:r>
          <a:endParaRPr lang="en-US"/>
        </a:p>
      </dgm:t>
    </dgm:pt>
    <dgm:pt modelId="{44A48179-E30E-46EF-A2CF-C0E15A13DB25}" type="parTrans" cxnId="{768523BE-7244-48B0-A180-C6CD6B25EFE0}">
      <dgm:prSet/>
      <dgm:spPr/>
      <dgm:t>
        <a:bodyPr/>
        <a:lstStyle/>
        <a:p>
          <a:endParaRPr lang="en-US"/>
        </a:p>
      </dgm:t>
    </dgm:pt>
    <dgm:pt modelId="{2CCF883F-1C48-450B-BEDE-B15F4A80A4EA}" type="sibTrans" cxnId="{768523BE-7244-48B0-A180-C6CD6B25EFE0}">
      <dgm:prSet/>
      <dgm:spPr/>
      <dgm:t>
        <a:bodyPr/>
        <a:lstStyle/>
        <a:p>
          <a:endParaRPr lang="en-US"/>
        </a:p>
      </dgm:t>
    </dgm:pt>
    <dgm:pt modelId="{366E187A-6028-4858-A718-12D42D9D48D4}">
      <dgm:prSet/>
      <dgm:spPr/>
      <dgm:t>
        <a:bodyPr/>
        <a:lstStyle/>
        <a:p>
          <a:r>
            <a:rPr lang="pl-PL"/>
            <a:t>Badanie i porównanie dynamicznych algorytmów pod kątem wydajności obliczeniowej i optymalizacji długości trasy</a:t>
          </a:r>
        </a:p>
      </dgm:t>
    </dgm:pt>
    <dgm:pt modelId="{1648DA42-7AC9-44FD-AAC7-070FF3D8FCC5}" type="parTrans" cxnId="{312897E7-71AA-4F5F-8997-7A2C6B5D2A18}">
      <dgm:prSet/>
      <dgm:spPr/>
      <dgm:t>
        <a:bodyPr/>
        <a:lstStyle/>
        <a:p>
          <a:endParaRPr lang="en-US"/>
        </a:p>
      </dgm:t>
    </dgm:pt>
    <dgm:pt modelId="{71A582DE-8776-4DAA-B124-B2EAE34BD2D4}" type="sibTrans" cxnId="{312897E7-71AA-4F5F-8997-7A2C6B5D2A18}">
      <dgm:prSet/>
      <dgm:spPr/>
      <dgm:t>
        <a:bodyPr/>
        <a:lstStyle/>
        <a:p>
          <a:endParaRPr lang="en-US"/>
        </a:p>
      </dgm:t>
    </dgm:pt>
    <dgm:pt modelId="{0CF76005-40E8-4623-9379-5F38729A1EF4}">
      <dgm:prSet phldr="0"/>
      <dgm:spPr/>
      <dgm:t>
        <a:bodyPr/>
        <a:lstStyle/>
        <a:p>
          <a:r>
            <a:rPr lang="pl-PL"/>
            <a:t>Badanie i porównanie statycznych algorytmów pod kątem wydajności obliczeniowej i optymalizacji długości trasy</a:t>
          </a:r>
          <a:endParaRPr lang="en-US"/>
        </a:p>
      </dgm:t>
    </dgm:pt>
    <dgm:pt modelId="{9752413B-A688-41C0-83FF-DE561F326C03}" type="parTrans" cxnId="{D6AE98B0-4E63-4F62-988C-A5CDD741CD4F}">
      <dgm:prSet/>
      <dgm:spPr/>
      <dgm:t>
        <a:bodyPr/>
        <a:lstStyle/>
        <a:p>
          <a:endParaRPr lang="pl-PL"/>
        </a:p>
      </dgm:t>
    </dgm:pt>
    <dgm:pt modelId="{168ACC81-7DA6-43CC-9B24-75C1C55AF1B1}" type="sibTrans" cxnId="{D6AE98B0-4E63-4F62-988C-A5CDD741CD4F}">
      <dgm:prSet/>
      <dgm:spPr/>
      <dgm:t>
        <a:bodyPr/>
        <a:lstStyle/>
        <a:p>
          <a:endParaRPr lang="en-US"/>
        </a:p>
      </dgm:t>
    </dgm:pt>
    <dgm:pt modelId="{25C35C6E-142E-488B-B5B3-63E29A25C9DC}" type="pres">
      <dgm:prSet presAssocID="{A06287A8-D43B-45E9-A4D9-65D6AB07F04D}" presName="vert0" presStyleCnt="0">
        <dgm:presLayoutVars>
          <dgm:dir/>
          <dgm:animOne val="branch"/>
          <dgm:animLvl val="lvl"/>
        </dgm:presLayoutVars>
      </dgm:prSet>
      <dgm:spPr/>
    </dgm:pt>
    <dgm:pt modelId="{EF31A59D-DB48-462C-A188-B1E78B381CEE}" type="pres">
      <dgm:prSet presAssocID="{B6EB9254-FB1C-444B-8612-FAEA2712DDC6}" presName="thickLine" presStyleLbl="alignNode1" presStyleIdx="0" presStyleCnt="3"/>
      <dgm:spPr/>
    </dgm:pt>
    <dgm:pt modelId="{0B3422A2-10A2-4509-B98A-6BA6821E8CFC}" type="pres">
      <dgm:prSet presAssocID="{B6EB9254-FB1C-444B-8612-FAEA2712DDC6}" presName="horz1" presStyleCnt="0"/>
      <dgm:spPr/>
    </dgm:pt>
    <dgm:pt modelId="{0F8EF145-CB16-441B-B7CA-132B49D59CB3}" type="pres">
      <dgm:prSet presAssocID="{B6EB9254-FB1C-444B-8612-FAEA2712DDC6}" presName="tx1" presStyleLbl="revTx" presStyleIdx="0" presStyleCnt="3"/>
      <dgm:spPr/>
    </dgm:pt>
    <dgm:pt modelId="{1654C823-082B-4F7E-B115-ABDD3930F9EC}" type="pres">
      <dgm:prSet presAssocID="{B6EB9254-FB1C-444B-8612-FAEA2712DDC6}" presName="vert1" presStyleCnt="0"/>
      <dgm:spPr/>
    </dgm:pt>
    <dgm:pt modelId="{6B66386E-0BCF-4333-8CDA-3F3F0CFDCD93}" type="pres">
      <dgm:prSet presAssocID="{0CF76005-40E8-4623-9379-5F38729A1EF4}" presName="thickLine" presStyleLbl="alignNode1" presStyleIdx="1" presStyleCnt="3"/>
      <dgm:spPr/>
    </dgm:pt>
    <dgm:pt modelId="{9BA090F2-2EBA-4D74-9455-939D6F2555A3}" type="pres">
      <dgm:prSet presAssocID="{0CF76005-40E8-4623-9379-5F38729A1EF4}" presName="horz1" presStyleCnt="0"/>
      <dgm:spPr/>
    </dgm:pt>
    <dgm:pt modelId="{8B2EA1F8-2950-451A-826C-FDD2474418AA}" type="pres">
      <dgm:prSet presAssocID="{0CF76005-40E8-4623-9379-5F38729A1EF4}" presName="tx1" presStyleLbl="revTx" presStyleIdx="1" presStyleCnt="3"/>
      <dgm:spPr/>
    </dgm:pt>
    <dgm:pt modelId="{D9045239-E0AA-426A-84E3-BD1BA3C13AC5}" type="pres">
      <dgm:prSet presAssocID="{0CF76005-40E8-4623-9379-5F38729A1EF4}" presName="vert1" presStyleCnt="0"/>
      <dgm:spPr/>
    </dgm:pt>
    <dgm:pt modelId="{3E777557-8DE6-4900-9E96-010859F066AD}" type="pres">
      <dgm:prSet presAssocID="{366E187A-6028-4858-A718-12D42D9D48D4}" presName="thickLine" presStyleLbl="alignNode1" presStyleIdx="2" presStyleCnt="3"/>
      <dgm:spPr/>
    </dgm:pt>
    <dgm:pt modelId="{F51C7A56-E57C-4428-ACC8-3DC83E8E2160}" type="pres">
      <dgm:prSet presAssocID="{366E187A-6028-4858-A718-12D42D9D48D4}" presName="horz1" presStyleCnt="0"/>
      <dgm:spPr/>
    </dgm:pt>
    <dgm:pt modelId="{DED35DD0-326A-4924-ACEC-8AF3AA3DF65C}" type="pres">
      <dgm:prSet presAssocID="{366E187A-6028-4858-A718-12D42D9D48D4}" presName="tx1" presStyleLbl="revTx" presStyleIdx="2" presStyleCnt="3"/>
      <dgm:spPr/>
    </dgm:pt>
    <dgm:pt modelId="{E5EB3376-7340-4E42-A08B-A56C72A9A324}" type="pres">
      <dgm:prSet presAssocID="{366E187A-6028-4858-A718-12D42D9D48D4}" presName="vert1" presStyleCnt="0"/>
      <dgm:spPr/>
    </dgm:pt>
  </dgm:ptLst>
  <dgm:cxnLst>
    <dgm:cxn modelId="{CED4FC73-47D3-472B-AE5E-9F128FDA67B7}" type="presOf" srcId="{A06287A8-D43B-45E9-A4D9-65D6AB07F04D}" destId="{25C35C6E-142E-488B-B5B3-63E29A25C9DC}" srcOrd="0" destOrd="0" presId="urn:microsoft.com/office/officeart/2008/layout/LinedList"/>
    <dgm:cxn modelId="{ECE8B59D-C302-46F6-BA33-7852838F845E}" type="presOf" srcId="{366E187A-6028-4858-A718-12D42D9D48D4}" destId="{DED35DD0-326A-4924-ACEC-8AF3AA3DF65C}" srcOrd="0" destOrd="0" presId="urn:microsoft.com/office/officeart/2008/layout/LinedList"/>
    <dgm:cxn modelId="{A70092A5-6A4A-4A7D-8734-30E35D7B433F}" type="presOf" srcId="{B6EB9254-FB1C-444B-8612-FAEA2712DDC6}" destId="{0F8EF145-CB16-441B-B7CA-132B49D59CB3}" srcOrd="0" destOrd="0" presId="urn:microsoft.com/office/officeart/2008/layout/LinedList"/>
    <dgm:cxn modelId="{D6AE98B0-4E63-4F62-988C-A5CDD741CD4F}" srcId="{A06287A8-D43B-45E9-A4D9-65D6AB07F04D}" destId="{0CF76005-40E8-4623-9379-5F38729A1EF4}" srcOrd="1" destOrd="0" parTransId="{9752413B-A688-41C0-83FF-DE561F326C03}" sibTransId="{168ACC81-7DA6-43CC-9B24-75C1C55AF1B1}"/>
    <dgm:cxn modelId="{768523BE-7244-48B0-A180-C6CD6B25EFE0}" srcId="{A06287A8-D43B-45E9-A4D9-65D6AB07F04D}" destId="{B6EB9254-FB1C-444B-8612-FAEA2712DDC6}" srcOrd="0" destOrd="0" parTransId="{44A48179-E30E-46EF-A2CF-C0E15A13DB25}" sibTransId="{2CCF883F-1C48-450B-BEDE-B15F4A80A4EA}"/>
    <dgm:cxn modelId="{5F854CE1-D528-4BCD-86AD-6B96D345F16B}" type="presOf" srcId="{0CF76005-40E8-4623-9379-5F38729A1EF4}" destId="{8B2EA1F8-2950-451A-826C-FDD2474418AA}" srcOrd="0" destOrd="0" presId="urn:microsoft.com/office/officeart/2008/layout/LinedList"/>
    <dgm:cxn modelId="{312897E7-71AA-4F5F-8997-7A2C6B5D2A18}" srcId="{A06287A8-D43B-45E9-A4D9-65D6AB07F04D}" destId="{366E187A-6028-4858-A718-12D42D9D48D4}" srcOrd="2" destOrd="0" parTransId="{1648DA42-7AC9-44FD-AAC7-070FF3D8FCC5}" sibTransId="{71A582DE-8776-4DAA-B124-B2EAE34BD2D4}"/>
    <dgm:cxn modelId="{5B05EE02-22CF-4B27-A300-4E5CBBFB2685}" type="presParOf" srcId="{25C35C6E-142E-488B-B5B3-63E29A25C9DC}" destId="{EF31A59D-DB48-462C-A188-B1E78B381CEE}" srcOrd="0" destOrd="0" presId="urn:microsoft.com/office/officeart/2008/layout/LinedList"/>
    <dgm:cxn modelId="{7615834F-9701-485F-BA5C-0E4977342E69}" type="presParOf" srcId="{25C35C6E-142E-488B-B5B3-63E29A25C9DC}" destId="{0B3422A2-10A2-4509-B98A-6BA6821E8CFC}" srcOrd="1" destOrd="0" presId="urn:microsoft.com/office/officeart/2008/layout/LinedList"/>
    <dgm:cxn modelId="{EEB930AA-F54E-4D65-9AC2-F38425607C94}" type="presParOf" srcId="{0B3422A2-10A2-4509-B98A-6BA6821E8CFC}" destId="{0F8EF145-CB16-441B-B7CA-132B49D59CB3}" srcOrd="0" destOrd="0" presId="urn:microsoft.com/office/officeart/2008/layout/LinedList"/>
    <dgm:cxn modelId="{F95782B7-CD4C-4F8E-B98E-CF48DAFEB1EF}" type="presParOf" srcId="{0B3422A2-10A2-4509-B98A-6BA6821E8CFC}" destId="{1654C823-082B-4F7E-B115-ABDD3930F9EC}" srcOrd="1" destOrd="0" presId="urn:microsoft.com/office/officeart/2008/layout/LinedList"/>
    <dgm:cxn modelId="{B519BD7A-37F6-4736-BEE5-8034932B2D5F}" type="presParOf" srcId="{25C35C6E-142E-488B-B5B3-63E29A25C9DC}" destId="{6B66386E-0BCF-4333-8CDA-3F3F0CFDCD93}" srcOrd="2" destOrd="0" presId="urn:microsoft.com/office/officeart/2008/layout/LinedList"/>
    <dgm:cxn modelId="{368791D4-0B93-4FB4-A279-104D7871FD1A}" type="presParOf" srcId="{25C35C6E-142E-488B-B5B3-63E29A25C9DC}" destId="{9BA090F2-2EBA-4D74-9455-939D6F2555A3}" srcOrd="3" destOrd="0" presId="urn:microsoft.com/office/officeart/2008/layout/LinedList"/>
    <dgm:cxn modelId="{99CF308A-F63C-46AF-96D5-7E6E73402DCD}" type="presParOf" srcId="{9BA090F2-2EBA-4D74-9455-939D6F2555A3}" destId="{8B2EA1F8-2950-451A-826C-FDD2474418AA}" srcOrd="0" destOrd="0" presId="urn:microsoft.com/office/officeart/2008/layout/LinedList"/>
    <dgm:cxn modelId="{682B411C-2F1F-4EDA-94A7-9F8C57794870}" type="presParOf" srcId="{9BA090F2-2EBA-4D74-9455-939D6F2555A3}" destId="{D9045239-E0AA-426A-84E3-BD1BA3C13AC5}" srcOrd="1" destOrd="0" presId="urn:microsoft.com/office/officeart/2008/layout/LinedList"/>
    <dgm:cxn modelId="{9B541E14-D5D9-4F92-9A4A-5E708B34FA4E}" type="presParOf" srcId="{25C35C6E-142E-488B-B5B3-63E29A25C9DC}" destId="{3E777557-8DE6-4900-9E96-010859F066AD}" srcOrd="4" destOrd="0" presId="urn:microsoft.com/office/officeart/2008/layout/LinedList"/>
    <dgm:cxn modelId="{2A227B92-2CE6-474B-B373-ABB251EE43E5}" type="presParOf" srcId="{25C35C6E-142E-488B-B5B3-63E29A25C9DC}" destId="{F51C7A56-E57C-4428-ACC8-3DC83E8E2160}" srcOrd="5" destOrd="0" presId="urn:microsoft.com/office/officeart/2008/layout/LinedList"/>
    <dgm:cxn modelId="{63140C0E-AC24-4120-9408-7A0A9FF3CEB5}" type="presParOf" srcId="{F51C7A56-E57C-4428-ACC8-3DC83E8E2160}" destId="{DED35DD0-326A-4924-ACEC-8AF3AA3DF65C}" srcOrd="0" destOrd="0" presId="urn:microsoft.com/office/officeart/2008/layout/LinedList"/>
    <dgm:cxn modelId="{360E9713-77E8-49CC-99A3-0CA137E0A2D5}" type="presParOf" srcId="{F51C7A56-E57C-4428-ACC8-3DC83E8E2160}" destId="{E5EB3376-7340-4E42-A08B-A56C72A9A324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06287A8-D43B-45E9-A4D9-65D6AB07F04D}" type="doc">
      <dgm:prSet loTypeId="urn:microsoft.com/office/officeart/2008/layout/Lined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B6EB9254-FB1C-444B-8612-FAEA2712DDC6}">
      <dgm:prSet/>
      <dgm:spPr/>
      <dgm:t>
        <a:bodyPr/>
        <a:lstStyle/>
        <a:p>
          <a:r>
            <a:rPr lang="pl-PL" dirty="0">
              <a:latin typeface="Calibri"/>
              <a:ea typeface="Calibri"/>
              <a:cs typeface="Calibri"/>
            </a:rPr>
            <a:t>Projekt i implementacja robota mobilnego zgodnie z procedurami ASPICE (projekt, implementacja, testy)</a:t>
          </a:r>
          <a:endParaRPr lang="en-US" dirty="0">
            <a:latin typeface="Calibri"/>
            <a:ea typeface="Calibri"/>
            <a:cs typeface="Calibri"/>
          </a:endParaRPr>
        </a:p>
      </dgm:t>
    </dgm:pt>
    <dgm:pt modelId="{44A48179-E30E-46EF-A2CF-C0E15A13DB25}" type="parTrans" cxnId="{768523BE-7244-48B0-A180-C6CD6B25EFE0}">
      <dgm:prSet/>
      <dgm:spPr/>
      <dgm:t>
        <a:bodyPr/>
        <a:lstStyle/>
        <a:p>
          <a:endParaRPr lang="en-US"/>
        </a:p>
      </dgm:t>
    </dgm:pt>
    <dgm:pt modelId="{2CCF883F-1C48-450B-BEDE-B15F4A80A4EA}" type="sibTrans" cxnId="{768523BE-7244-48B0-A180-C6CD6B25EFE0}">
      <dgm:prSet/>
      <dgm:spPr/>
      <dgm:t>
        <a:bodyPr/>
        <a:lstStyle/>
        <a:p>
          <a:endParaRPr lang="en-US"/>
        </a:p>
      </dgm:t>
    </dgm:pt>
    <dgm:pt modelId="{0CF76005-40E8-4623-9379-5F38729A1EF4}">
      <dgm:prSet phldr="0"/>
      <dgm:spPr/>
      <dgm:t>
        <a:bodyPr/>
        <a:lstStyle/>
        <a:p>
          <a:r>
            <a:rPr lang="pl-PL" dirty="0">
              <a:latin typeface="Calibri"/>
              <a:ea typeface="Calibri"/>
              <a:cs typeface="Calibri"/>
            </a:rPr>
            <a:t>Implementacja oprogramowania testującego nawigacyjne algorytmy statyczne i dynamiczne, porównanie wyników pod kątem wydajności obliczeniowej i długości wyznaczanej trasy</a:t>
          </a:r>
          <a:endParaRPr lang="en-US" dirty="0">
            <a:latin typeface="Calibri"/>
            <a:ea typeface="Calibri"/>
            <a:cs typeface="Calibri"/>
          </a:endParaRPr>
        </a:p>
      </dgm:t>
    </dgm:pt>
    <dgm:pt modelId="{9752413B-A688-41C0-83FF-DE561F326C03}" type="parTrans" cxnId="{D6AE98B0-4E63-4F62-988C-A5CDD741CD4F}">
      <dgm:prSet/>
      <dgm:spPr/>
      <dgm:t>
        <a:bodyPr/>
        <a:lstStyle/>
        <a:p>
          <a:endParaRPr lang="pl-PL"/>
        </a:p>
      </dgm:t>
    </dgm:pt>
    <dgm:pt modelId="{168ACC81-7DA6-43CC-9B24-75C1C55AF1B1}" type="sibTrans" cxnId="{D6AE98B0-4E63-4F62-988C-A5CDD741CD4F}">
      <dgm:prSet/>
      <dgm:spPr/>
      <dgm:t>
        <a:bodyPr/>
        <a:lstStyle/>
        <a:p>
          <a:endParaRPr lang="en-US"/>
        </a:p>
      </dgm:t>
    </dgm:pt>
    <dgm:pt modelId="{6C4BE103-011E-4D69-A8AA-B3AB4156C08A}">
      <dgm:prSet phldr="0"/>
      <dgm:spPr/>
      <dgm:t>
        <a:bodyPr/>
        <a:lstStyle/>
        <a:p>
          <a:r>
            <a:rPr lang="pl-PL" dirty="0">
              <a:latin typeface="Calibri"/>
              <a:ea typeface="Calibri"/>
              <a:cs typeface="Calibri"/>
            </a:rPr>
            <a:t>Implementacja algorytmu genetycznego wyznaczającego nastawy PID, porównanie otrzymanych rezultatów z metodami klasycznymi</a:t>
          </a:r>
        </a:p>
      </dgm:t>
    </dgm:pt>
    <dgm:pt modelId="{F5C11A34-E8D0-4FAB-AC22-87314B486D55}" type="parTrans" cxnId="{D725098D-2C2C-48EE-906B-1C8D2CB6EB68}">
      <dgm:prSet/>
      <dgm:spPr/>
    </dgm:pt>
    <dgm:pt modelId="{DF0BD2A1-8A10-41F2-B48F-451C2E9C253B}" type="sibTrans" cxnId="{D725098D-2C2C-48EE-906B-1C8D2CB6EB68}">
      <dgm:prSet/>
      <dgm:spPr/>
    </dgm:pt>
    <dgm:pt modelId="{25C35C6E-142E-488B-B5B3-63E29A25C9DC}" type="pres">
      <dgm:prSet presAssocID="{A06287A8-D43B-45E9-A4D9-65D6AB07F04D}" presName="vert0" presStyleCnt="0">
        <dgm:presLayoutVars>
          <dgm:dir/>
          <dgm:animOne val="branch"/>
          <dgm:animLvl val="lvl"/>
        </dgm:presLayoutVars>
      </dgm:prSet>
      <dgm:spPr/>
    </dgm:pt>
    <dgm:pt modelId="{EF31A59D-DB48-462C-A188-B1E78B381CEE}" type="pres">
      <dgm:prSet presAssocID="{B6EB9254-FB1C-444B-8612-FAEA2712DDC6}" presName="thickLine" presStyleLbl="alignNode1" presStyleIdx="0" presStyleCnt="3"/>
      <dgm:spPr/>
    </dgm:pt>
    <dgm:pt modelId="{0B3422A2-10A2-4509-B98A-6BA6821E8CFC}" type="pres">
      <dgm:prSet presAssocID="{B6EB9254-FB1C-444B-8612-FAEA2712DDC6}" presName="horz1" presStyleCnt="0"/>
      <dgm:spPr/>
    </dgm:pt>
    <dgm:pt modelId="{0F8EF145-CB16-441B-B7CA-132B49D59CB3}" type="pres">
      <dgm:prSet presAssocID="{B6EB9254-FB1C-444B-8612-FAEA2712DDC6}" presName="tx1" presStyleLbl="revTx" presStyleIdx="0" presStyleCnt="3"/>
      <dgm:spPr/>
    </dgm:pt>
    <dgm:pt modelId="{1654C823-082B-4F7E-B115-ABDD3930F9EC}" type="pres">
      <dgm:prSet presAssocID="{B6EB9254-FB1C-444B-8612-FAEA2712DDC6}" presName="vert1" presStyleCnt="0"/>
      <dgm:spPr/>
    </dgm:pt>
    <dgm:pt modelId="{BA055908-6EBF-41B1-A8F3-C3FF04481AEB}" type="pres">
      <dgm:prSet presAssocID="{6C4BE103-011E-4D69-A8AA-B3AB4156C08A}" presName="thickLine" presStyleLbl="alignNode1" presStyleIdx="1" presStyleCnt="3"/>
      <dgm:spPr/>
    </dgm:pt>
    <dgm:pt modelId="{37791242-7DC5-48CB-9A93-5420AE10D95E}" type="pres">
      <dgm:prSet presAssocID="{6C4BE103-011E-4D69-A8AA-B3AB4156C08A}" presName="horz1" presStyleCnt="0"/>
      <dgm:spPr/>
    </dgm:pt>
    <dgm:pt modelId="{F8DE476F-80A5-4778-BE5F-09494628648B}" type="pres">
      <dgm:prSet presAssocID="{6C4BE103-011E-4D69-A8AA-B3AB4156C08A}" presName="tx1" presStyleLbl="revTx" presStyleIdx="1" presStyleCnt="3"/>
      <dgm:spPr/>
    </dgm:pt>
    <dgm:pt modelId="{9C4722D1-7555-42C7-B273-F1CAC73786AE}" type="pres">
      <dgm:prSet presAssocID="{6C4BE103-011E-4D69-A8AA-B3AB4156C08A}" presName="vert1" presStyleCnt="0"/>
      <dgm:spPr/>
    </dgm:pt>
    <dgm:pt modelId="{6B66386E-0BCF-4333-8CDA-3F3F0CFDCD93}" type="pres">
      <dgm:prSet presAssocID="{0CF76005-40E8-4623-9379-5F38729A1EF4}" presName="thickLine" presStyleLbl="alignNode1" presStyleIdx="2" presStyleCnt="3"/>
      <dgm:spPr/>
    </dgm:pt>
    <dgm:pt modelId="{9BA090F2-2EBA-4D74-9455-939D6F2555A3}" type="pres">
      <dgm:prSet presAssocID="{0CF76005-40E8-4623-9379-5F38729A1EF4}" presName="horz1" presStyleCnt="0"/>
      <dgm:spPr/>
    </dgm:pt>
    <dgm:pt modelId="{8B2EA1F8-2950-451A-826C-FDD2474418AA}" type="pres">
      <dgm:prSet presAssocID="{0CF76005-40E8-4623-9379-5F38729A1EF4}" presName="tx1" presStyleLbl="revTx" presStyleIdx="2" presStyleCnt="3"/>
      <dgm:spPr/>
    </dgm:pt>
    <dgm:pt modelId="{D9045239-E0AA-426A-84E3-BD1BA3C13AC5}" type="pres">
      <dgm:prSet presAssocID="{0CF76005-40E8-4623-9379-5F38729A1EF4}" presName="vert1" presStyleCnt="0"/>
      <dgm:spPr/>
    </dgm:pt>
  </dgm:ptLst>
  <dgm:cxnLst>
    <dgm:cxn modelId="{E0C05915-DDC4-4B41-96C6-4E135F5740FB}" type="presOf" srcId="{0CF76005-40E8-4623-9379-5F38729A1EF4}" destId="{8B2EA1F8-2950-451A-826C-FDD2474418AA}" srcOrd="0" destOrd="0" presId="urn:microsoft.com/office/officeart/2008/layout/LinedList"/>
    <dgm:cxn modelId="{45546919-22BD-49D1-B82F-6AE9B720EB63}" type="presOf" srcId="{B6EB9254-FB1C-444B-8612-FAEA2712DDC6}" destId="{0F8EF145-CB16-441B-B7CA-132B49D59CB3}" srcOrd="0" destOrd="0" presId="urn:microsoft.com/office/officeart/2008/layout/LinedList"/>
    <dgm:cxn modelId="{695E041F-83FC-40FA-ADCD-C553C4278677}" type="presOf" srcId="{6C4BE103-011E-4D69-A8AA-B3AB4156C08A}" destId="{F8DE476F-80A5-4778-BE5F-09494628648B}" srcOrd="0" destOrd="0" presId="urn:microsoft.com/office/officeart/2008/layout/LinedList"/>
    <dgm:cxn modelId="{CED4FC73-47D3-472B-AE5E-9F128FDA67B7}" type="presOf" srcId="{A06287A8-D43B-45E9-A4D9-65D6AB07F04D}" destId="{25C35C6E-142E-488B-B5B3-63E29A25C9DC}" srcOrd="0" destOrd="0" presId="urn:microsoft.com/office/officeart/2008/layout/LinedList"/>
    <dgm:cxn modelId="{D725098D-2C2C-48EE-906B-1C8D2CB6EB68}" srcId="{A06287A8-D43B-45E9-A4D9-65D6AB07F04D}" destId="{6C4BE103-011E-4D69-A8AA-B3AB4156C08A}" srcOrd="1" destOrd="0" parTransId="{F5C11A34-E8D0-4FAB-AC22-87314B486D55}" sibTransId="{DF0BD2A1-8A10-41F2-B48F-451C2E9C253B}"/>
    <dgm:cxn modelId="{D6AE98B0-4E63-4F62-988C-A5CDD741CD4F}" srcId="{A06287A8-D43B-45E9-A4D9-65D6AB07F04D}" destId="{0CF76005-40E8-4623-9379-5F38729A1EF4}" srcOrd="2" destOrd="0" parTransId="{9752413B-A688-41C0-83FF-DE561F326C03}" sibTransId="{168ACC81-7DA6-43CC-9B24-75C1C55AF1B1}"/>
    <dgm:cxn modelId="{768523BE-7244-48B0-A180-C6CD6B25EFE0}" srcId="{A06287A8-D43B-45E9-A4D9-65D6AB07F04D}" destId="{B6EB9254-FB1C-444B-8612-FAEA2712DDC6}" srcOrd="0" destOrd="0" parTransId="{44A48179-E30E-46EF-A2CF-C0E15A13DB25}" sibTransId="{2CCF883F-1C48-450B-BEDE-B15F4A80A4EA}"/>
    <dgm:cxn modelId="{7A7297D0-A2F7-4021-B5F1-25FC25764958}" type="presParOf" srcId="{25C35C6E-142E-488B-B5B3-63E29A25C9DC}" destId="{EF31A59D-DB48-462C-A188-B1E78B381CEE}" srcOrd="0" destOrd="0" presId="urn:microsoft.com/office/officeart/2008/layout/LinedList"/>
    <dgm:cxn modelId="{9A69E089-DB37-4AFA-AF42-7EF8C1C8A14C}" type="presParOf" srcId="{25C35C6E-142E-488B-B5B3-63E29A25C9DC}" destId="{0B3422A2-10A2-4509-B98A-6BA6821E8CFC}" srcOrd="1" destOrd="0" presId="urn:microsoft.com/office/officeart/2008/layout/LinedList"/>
    <dgm:cxn modelId="{F811D7EE-F289-476C-B656-7040AA132EBD}" type="presParOf" srcId="{0B3422A2-10A2-4509-B98A-6BA6821E8CFC}" destId="{0F8EF145-CB16-441B-B7CA-132B49D59CB3}" srcOrd="0" destOrd="0" presId="urn:microsoft.com/office/officeart/2008/layout/LinedList"/>
    <dgm:cxn modelId="{55891B74-6F95-4822-8697-9587B50E664A}" type="presParOf" srcId="{0B3422A2-10A2-4509-B98A-6BA6821E8CFC}" destId="{1654C823-082B-4F7E-B115-ABDD3930F9EC}" srcOrd="1" destOrd="0" presId="urn:microsoft.com/office/officeart/2008/layout/LinedList"/>
    <dgm:cxn modelId="{9847E2D5-C8A1-484C-B285-D00F28A3B0F5}" type="presParOf" srcId="{25C35C6E-142E-488B-B5B3-63E29A25C9DC}" destId="{BA055908-6EBF-41B1-A8F3-C3FF04481AEB}" srcOrd="2" destOrd="0" presId="urn:microsoft.com/office/officeart/2008/layout/LinedList"/>
    <dgm:cxn modelId="{1036B63B-2D7D-4493-9939-AE54D9D1B342}" type="presParOf" srcId="{25C35C6E-142E-488B-B5B3-63E29A25C9DC}" destId="{37791242-7DC5-48CB-9A93-5420AE10D95E}" srcOrd="3" destOrd="0" presId="urn:microsoft.com/office/officeart/2008/layout/LinedList"/>
    <dgm:cxn modelId="{3C2308D4-371B-44D3-832A-F43AF86EADB8}" type="presParOf" srcId="{37791242-7DC5-48CB-9A93-5420AE10D95E}" destId="{F8DE476F-80A5-4778-BE5F-09494628648B}" srcOrd="0" destOrd="0" presId="urn:microsoft.com/office/officeart/2008/layout/LinedList"/>
    <dgm:cxn modelId="{E976C0FB-6123-4AB1-8A3C-0230DBF858DD}" type="presParOf" srcId="{37791242-7DC5-48CB-9A93-5420AE10D95E}" destId="{9C4722D1-7555-42C7-B273-F1CAC73786AE}" srcOrd="1" destOrd="0" presId="urn:microsoft.com/office/officeart/2008/layout/LinedList"/>
    <dgm:cxn modelId="{0FA594D6-6128-4036-A6E5-9A09282373C2}" type="presParOf" srcId="{25C35C6E-142E-488B-B5B3-63E29A25C9DC}" destId="{6B66386E-0BCF-4333-8CDA-3F3F0CFDCD93}" srcOrd="4" destOrd="0" presId="urn:microsoft.com/office/officeart/2008/layout/LinedList"/>
    <dgm:cxn modelId="{6900F30F-12BF-4DF7-8E7B-BF504B500324}" type="presParOf" srcId="{25C35C6E-142E-488B-B5B3-63E29A25C9DC}" destId="{9BA090F2-2EBA-4D74-9455-939D6F2555A3}" srcOrd="5" destOrd="0" presId="urn:microsoft.com/office/officeart/2008/layout/LinedList"/>
    <dgm:cxn modelId="{EDB1E7C3-A2AD-4A87-BC22-5C734761388F}" type="presParOf" srcId="{9BA090F2-2EBA-4D74-9455-939D6F2555A3}" destId="{8B2EA1F8-2950-451A-826C-FDD2474418AA}" srcOrd="0" destOrd="0" presId="urn:microsoft.com/office/officeart/2008/layout/LinedList"/>
    <dgm:cxn modelId="{FAAD2DCD-2E50-44BD-BDAA-81A18179C31A}" type="presParOf" srcId="{9BA090F2-2EBA-4D74-9455-939D6F2555A3}" destId="{D9045239-E0AA-426A-84E3-BD1BA3C13AC5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0567A2C-7A76-48F0-9B80-CC7E65EF1238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E21508D2-6452-4091-B334-E87C042362CE}">
      <dgm:prSet/>
      <dgm:spPr/>
      <dgm:t>
        <a:bodyPr/>
        <a:lstStyle/>
        <a:p>
          <a:pPr rtl="0"/>
          <a:r>
            <a:rPr lang="pl-PL" dirty="0" err="1"/>
            <a:t>Kp</a:t>
          </a:r>
          <a:r>
            <a:rPr lang="pl-PL" dirty="0"/>
            <a:t> = 6.48, Ti = 2.93, </a:t>
          </a:r>
          <a:r>
            <a:rPr lang="pl-PL" dirty="0" err="1"/>
            <a:t>Td</a:t>
          </a:r>
          <a:r>
            <a:rPr lang="pl-PL" dirty="0"/>
            <a:t> = </a:t>
          </a:r>
          <a:r>
            <a:rPr lang="pl-PL" dirty="0">
              <a:latin typeface="Walbaum Display"/>
            </a:rPr>
            <a:t>2.34</a:t>
          </a:r>
          <a:br>
            <a:rPr lang="pl-PL" dirty="0">
              <a:latin typeface="Walbaum Display"/>
            </a:rPr>
          </a:br>
          <a:r>
            <a:rPr lang="pl-PL" dirty="0">
              <a:latin typeface="Walbaum Display"/>
            </a:rPr>
            <a:t>Średni</a:t>
          </a:r>
          <a:r>
            <a:rPr lang="pl-PL" dirty="0"/>
            <a:t> błąd względny regulacji: 1.96%</a:t>
          </a:r>
          <a:endParaRPr lang="en-US" dirty="0"/>
        </a:p>
      </dgm:t>
    </dgm:pt>
    <dgm:pt modelId="{23666A1C-56E2-4E49-932F-CF0C0C6EE0B9}" type="parTrans" cxnId="{1827FA09-81FA-4D1E-B537-B75CB720AE50}">
      <dgm:prSet/>
      <dgm:spPr/>
      <dgm:t>
        <a:bodyPr/>
        <a:lstStyle/>
        <a:p>
          <a:endParaRPr lang="en-US"/>
        </a:p>
      </dgm:t>
    </dgm:pt>
    <dgm:pt modelId="{66B7E7CE-0C74-4F99-A472-74971FB159B8}" type="sibTrans" cxnId="{1827FA09-81FA-4D1E-B537-B75CB720AE50}">
      <dgm:prSet/>
      <dgm:spPr/>
      <dgm:t>
        <a:bodyPr/>
        <a:lstStyle/>
        <a:p>
          <a:endParaRPr lang="en-US"/>
        </a:p>
      </dgm:t>
    </dgm:pt>
    <dgm:pt modelId="{BD18F5F8-D88C-405F-9E00-943220295EB3}">
      <dgm:prSet/>
      <dgm:spPr/>
      <dgm:t>
        <a:bodyPr/>
        <a:lstStyle/>
        <a:p>
          <a:pPr rtl="0"/>
          <a:r>
            <a:rPr lang="pl-PL" dirty="0">
              <a:latin typeface="Walbaum Display"/>
            </a:rPr>
            <a:t> </a:t>
          </a:r>
          <a:r>
            <a:rPr lang="pl-PL" dirty="0" err="1"/>
            <a:t>Kp</a:t>
          </a:r>
          <a:r>
            <a:rPr lang="pl-PL" dirty="0"/>
            <a:t> = 29.50, Ti = 14.54, </a:t>
          </a:r>
          <a:r>
            <a:rPr lang="pl-PL" dirty="0" err="1"/>
            <a:t>Td</a:t>
          </a:r>
          <a:r>
            <a:rPr lang="pl-PL" dirty="0"/>
            <a:t> = </a:t>
          </a:r>
          <a:r>
            <a:rPr lang="pl-PL" dirty="0">
              <a:latin typeface="Walbaum Display"/>
            </a:rPr>
            <a:t>1.37</a:t>
          </a:r>
          <a:br>
            <a:rPr lang="pl-PL" dirty="0">
              <a:latin typeface="Walbaum Display"/>
            </a:rPr>
          </a:br>
          <a:r>
            <a:rPr lang="pl-PL" dirty="0">
              <a:latin typeface="Walbaum Display"/>
            </a:rPr>
            <a:t>Średni</a:t>
          </a:r>
          <a:r>
            <a:rPr lang="pl-PL" dirty="0"/>
            <a:t> błąd względny regulacji: 6,60%</a:t>
          </a:r>
          <a:endParaRPr lang="en-US" dirty="0"/>
        </a:p>
      </dgm:t>
    </dgm:pt>
    <dgm:pt modelId="{CD6FFF40-3362-40AA-83C6-9120111E27B1}" type="parTrans" cxnId="{60E3134A-E4A1-4D78-B7AA-3EEBABE0A020}">
      <dgm:prSet/>
      <dgm:spPr/>
      <dgm:t>
        <a:bodyPr/>
        <a:lstStyle/>
        <a:p>
          <a:endParaRPr lang="en-US"/>
        </a:p>
      </dgm:t>
    </dgm:pt>
    <dgm:pt modelId="{6049AE02-445E-4399-8E10-83EE15E03FE8}" type="sibTrans" cxnId="{60E3134A-E4A1-4D78-B7AA-3EEBABE0A020}">
      <dgm:prSet/>
      <dgm:spPr/>
      <dgm:t>
        <a:bodyPr/>
        <a:lstStyle/>
        <a:p>
          <a:endParaRPr lang="en-US"/>
        </a:p>
      </dgm:t>
    </dgm:pt>
    <dgm:pt modelId="{DB3A3DEE-D328-4EE3-9DF2-1483E94A3A32}">
      <dgm:prSet/>
      <dgm:spPr/>
      <dgm:t>
        <a:bodyPr/>
        <a:lstStyle/>
        <a:p>
          <a:pPr rtl="0"/>
          <a:r>
            <a:rPr lang="pl-PL" dirty="0"/>
            <a:t>Kp = 11.98, Ti = 1.59, </a:t>
          </a:r>
          <a:r>
            <a:rPr lang="pl-PL" dirty="0" err="1"/>
            <a:t>Td</a:t>
          </a:r>
          <a:r>
            <a:rPr lang="pl-PL" dirty="0"/>
            <a:t> = 1.34</a:t>
          </a:r>
          <a:br>
            <a:rPr lang="pl-PL" dirty="0">
              <a:solidFill>
                <a:srgbClr val="010000"/>
              </a:solidFill>
              <a:latin typeface="Walbaum Display"/>
            </a:rPr>
          </a:br>
          <a:r>
            <a:rPr lang="pl-PL" dirty="0"/>
            <a:t>Średni błąd względny regulacji: 6,41%</a:t>
          </a:r>
          <a:endParaRPr lang="en-US" dirty="0"/>
        </a:p>
      </dgm:t>
    </dgm:pt>
    <dgm:pt modelId="{A7A14890-EDFF-452B-99CA-7C1396F6B455}" type="parTrans" cxnId="{B0FFAAC5-8277-40BB-BF4D-B0E4014A78E0}">
      <dgm:prSet/>
      <dgm:spPr/>
      <dgm:t>
        <a:bodyPr/>
        <a:lstStyle/>
        <a:p>
          <a:endParaRPr lang="en-US"/>
        </a:p>
      </dgm:t>
    </dgm:pt>
    <dgm:pt modelId="{F207100B-C7AA-4742-8226-1EBF980F9B3A}" type="sibTrans" cxnId="{B0FFAAC5-8277-40BB-BF4D-B0E4014A78E0}">
      <dgm:prSet/>
      <dgm:spPr/>
      <dgm:t>
        <a:bodyPr/>
        <a:lstStyle/>
        <a:p>
          <a:endParaRPr lang="en-US"/>
        </a:p>
      </dgm:t>
    </dgm:pt>
    <dgm:pt modelId="{48A353F7-5D45-4DF2-B7A5-05ACA34E3D34}" type="pres">
      <dgm:prSet presAssocID="{20567A2C-7A76-48F0-9B80-CC7E65EF1238}" presName="vert0" presStyleCnt="0">
        <dgm:presLayoutVars>
          <dgm:dir/>
          <dgm:animOne val="branch"/>
          <dgm:animLvl val="lvl"/>
        </dgm:presLayoutVars>
      </dgm:prSet>
      <dgm:spPr/>
    </dgm:pt>
    <dgm:pt modelId="{D46A3854-6E20-4600-8D38-F052F9B825C0}" type="pres">
      <dgm:prSet presAssocID="{E21508D2-6452-4091-B334-E87C042362CE}" presName="thickLine" presStyleLbl="alignNode1" presStyleIdx="0" presStyleCnt="3"/>
      <dgm:spPr/>
    </dgm:pt>
    <dgm:pt modelId="{E65600CE-6081-4B30-BD5E-8AE97222A7A6}" type="pres">
      <dgm:prSet presAssocID="{E21508D2-6452-4091-B334-E87C042362CE}" presName="horz1" presStyleCnt="0"/>
      <dgm:spPr/>
    </dgm:pt>
    <dgm:pt modelId="{D2E27F45-6B5B-4F66-BD70-207F635EFF6C}" type="pres">
      <dgm:prSet presAssocID="{E21508D2-6452-4091-B334-E87C042362CE}" presName="tx1" presStyleLbl="revTx" presStyleIdx="0" presStyleCnt="3"/>
      <dgm:spPr/>
    </dgm:pt>
    <dgm:pt modelId="{C8D054D8-37BB-4A87-BD8E-02F46DD9001B}" type="pres">
      <dgm:prSet presAssocID="{E21508D2-6452-4091-B334-E87C042362CE}" presName="vert1" presStyleCnt="0"/>
      <dgm:spPr/>
    </dgm:pt>
    <dgm:pt modelId="{5A655E11-9B55-4E99-BD3D-1280E45BC56D}" type="pres">
      <dgm:prSet presAssocID="{BD18F5F8-D88C-405F-9E00-943220295EB3}" presName="thickLine" presStyleLbl="alignNode1" presStyleIdx="1" presStyleCnt="3"/>
      <dgm:spPr/>
    </dgm:pt>
    <dgm:pt modelId="{C6B06767-C321-4D92-8F9C-6E45F3D67331}" type="pres">
      <dgm:prSet presAssocID="{BD18F5F8-D88C-405F-9E00-943220295EB3}" presName="horz1" presStyleCnt="0"/>
      <dgm:spPr/>
    </dgm:pt>
    <dgm:pt modelId="{33BC8CA0-F890-4735-A9BD-52908837C582}" type="pres">
      <dgm:prSet presAssocID="{BD18F5F8-D88C-405F-9E00-943220295EB3}" presName="tx1" presStyleLbl="revTx" presStyleIdx="1" presStyleCnt="3"/>
      <dgm:spPr/>
    </dgm:pt>
    <dgm:pt modelId="{E189880B-D436-4FA1-B68D-E3A89941F6D8}" type="pres">
      <dgm:prSet presAssocID="{BD18F5F8-D88C-405F-9E00-943220295EB3}" presName="vert1" presStyleCnt="0"/>
      <dgm:spPr/>
    </dgm:pt>
    <dgm:pt modelId="{91B0792B-03EB-45AB-802C-56E6DFDBF503}" type="pres">
      <dgm:prSet presAssocID="{DB3A3DEE-D328-4EE3-9DF2-1483E94A3A32}" presName="thickLine" presStyleLbl="alignNode1" presStyleIdx="2" presStyleCnt="3"/>
      <dgm:spPr/>
    </dgm:pt>
    <dgm:pt modelId="{4DDAC957-B9AB-437D-B5C6-70E889CEF94C}" type="pres">
      <dgm:prSet presAssocID="{DB3A3DEE-D328-4EE3-9DF2-1483E94A3A32}" presName="horz1" presStyleCnt="0"/>
      <dgm:spPr/>
    </dgm:pt>
    <dgm:pt modelId="{886D7154-71ED-4F8A-A8AB-346FF462823E}" type="pres">
      <dgm:prSet presAssocID="{DB3A3DEE-D328-4EE3-9DF2-1483E94A3A32}" presName="tx1" presStyleLbl="revTx" presStyleIdx="2" presStyleCnt="3"/>
      <dgm:spPr/>
    </dgm:pt>
    <dgm:pt modelId="{12DFDFC6-41DE-40B7-86F0-D31608748B4C}" type="pres">
      <dgm:prSet presAssocID="{DB3A3DEE-D328-4EE3-9DF2-1483E94A3A32}" presName="vert1" presStyleCnt="0"/>
      <dgm:spPr/>
    </dgm:pt>
  </dgm:ptLst>
  <dgm:cxnLst>
    <dgm:cxn modelId="{1827FA09-81FA-4D1E-B537-B75CB720AE50}" srcId="{20567A2C-7A76-48F0-9B80-CC7E65EF1238}" destId="{E21508D2-6452-4091-B334-E87C042362CE}" srcOrd="0" destOrd="0" parTransId="{23666A1C-56E2-4E49-932F-CF0C0C6EE0B9}" sibTransId="{66B7E7CE-0C74-4F99-A472-74971FB159B8}"/>
    <dgm:cxn modelId="{EF23A216-A738-493F-A2A0-25E0705F4736}" type="presOf" srcId="{DB3A3DEE-D328-4EE3-9DF2-1483E94A3A32}" destId="{886D7154-71ED-4F8A-A8AB-346FF462823E}" srcOrd="0" destOrd="0" presId="urn:microsoft.com/office/officeart/2008/layout/LinedList"/>
    <dgm:cxn modelId="{E7B69B68-B6CD-439F-8893-8E6278DED3E9}" type="presOf" srcId="{E21508D2-6452-4091-B334-E87C042362CE}" destId="{D2E27F45-6B5B-4F66-BD70-207F635EFF6C}" srcOrd="0" destOrd="0" presId="urn:microsoft.com/office/officeart/2008/layout/LinedList"/>
    <dgm:cxn modelId="{60E3134A-E4A1-4D78-B7AA-3EEBABE0A020}" srcId="{20567A2C-7A76-48F0-9B80-CC7E65EF1238}" destId="{BD18F5F8-D88C-405F-9E00-943220295EB3}" srcOrd="1" destOrd="0" parTransId="{CD6FFF40-3362-40AA-83C6-9120111E27B1}" sibTransId="{6049AE02-445E-4399-8E10-83EE15E03FE8}"/>
    <dgm:cxn modelId="{9810794D-03D9-442C-A159-54B6B012DD45}" type="presOf" srcId="{BD18F5F8-D88C-405F-9E00-943220295EB3}" destId="{33BC8CA0-F890-4735-A9BD-52908837C582}" srcOrd="0" destOrd="0" presId="urn:microsoft.com/office/officeart/2008/layout/LinedList"/>
    <dgm:cxn modelId="{B0FFAAC5-8277-40BB-BF4D-B0E4014A78E0}" srcId="{20567A2C-7A76-48F0-9B80-CC7E65EF1238}" destId="{DB3A3DEE-D328-4EE3-9DF2-1483E94A3A32}" srcOrd="2" destOrd="0" parTransId="{A7A14890-EDFF-452B-99CA-7C1396F6B455}" sibTransId="{F207100B-C7AA-4742-8226-1EBF980F9B3A}"/>
    <dgm:cxn modelId="{140D6ED6-CABF-4126-900A-858E4ECB34AA}" type="presOf" srcId="{20567A2C-7A76-48F0-9B80-CC7E65EF1238}" destId="{48A353F7-5D45-4DF2-B7A5-05ACA34E3D34}" srcOrd="0" destOrd="0" presId="urn:microsoft.com/office/officeart/2008/layout/LinedList"/>
    <dgm:cxn modelId="{DF3570E5-9C47-4FF2-8F74-42C66C92D64A}" type="presParOf" srcId="{48A353F7-5D45-4DF2-B7A5-05ACA34E3D34}" destId="{D46A3854-6E20-4600-8D38-F052F9B825C0}" srcOrd="0" destOrd="0" presId="urn:microsoft.com/office/officeart/2008/layout/LinedList"/>
    <dgm:cxn modelId="{DF1611B9-0BF6-4BD9-845D-2AE28A2F0BCA}" type="presParOf" srcId="{48A353F7-5D45-4DF2-B7A5-05ACA34E3D34}" destId="{E65600CE-6081-4B30-BD5E-8AE97222A7A6}" srcOrd="1" destOrd="0" presId="urn:microsoft.com/office/officeart/2008/layout/LinedList"/>
    <dgm:cxn modelId="{6DABADDB-1CD4-4240-9673-C56F5DFEBB9A}" type="presParOf" srcId="{E65600CE-6081-4B30-BD5E-8AE97222A7A6}" destId="{D2E27F45-6B5B-4F66-BD70-207F635EFF6C}" srcOrd="0" destOrd="0" presId="urn:microsoft.com/office/officeart/2008/layout/LinedList"/>
    <dgm:cxn modelId="{A408C9B9-6541-46C5-BDBB-81D5784C81DE}" type="presParOf" srcId="{E65600CE-6081-4B30-BD5E-8AE97222A7A6}" destId="{C8D054D8-37BB-4A87-BD8E-02F46DD9001B}" srcOrd="1" destOrd="0" presId="urn:microsoft.com/office/officeart/2008/layout/LinedList"/>
    <dgm:cxn modelId="{CEF9D3B9-FA60-4440-A140-801643FF39A0}" type="presParOf" srcId="{48A353F7-5D45-4DF2-B7A5-05ACA34E3D34}" destId="{5A655E11-9B55-4E99-BD3D-1280E45BC56D}" srcOrd="2" destOrd="0" presId="urn:microsoft.com/office/officeart/2008/layout/LinedList"/>
    <dgm:cxn modelId="{7F77E8E2-7239-45D3-AFF2-DBC162B1D3F6}" type="presParOf" srcId="{48A353F7-5D45-4DF2-B7A5-05ACA34E3D34}" destId="{C6B06767-C321-4D92-8F9C-6E45F3D67331}" srcOrd="3" destOrd="0" presId="urn:microsoft.com/office/officeart/2008/layout/LinedList"/>
    <dgm:cxn modelId="{B0E72C3E-B0C9-4F80-A12B-CD0936F7B950}" type="presParOf" srcId="{C6B06767-C321-4D92-8F9C-6E45F3D67331}" destId="{33BC8CA0-F890-4735-A9BD-52908837C582}" srcOrd="0" destOrd="0" presId="urn:microsoft.com/office/officeart/2008/layout/LinedList"/>
    <dgm:cxn modelId="{E1A6911E-6BFB-4320-AAD7-2D9F95637F81}" type="presParOf" srcId="{C6B06767-C321-4D92-8F9C-6E45F3D67331}" destId="{E189880B-D436-4FA1-B68D-E3A89941F6D8}" srcOrd="1" destOrd="0" presId="urn:microsoft.com/office/officeart/2008/layout/LinedList"/>
    <dgm:cxn modelId="{37829D24-3D48-406C-9AA0-D8B3A4D4536A}" type="presParOf" srcId="{48A353F7-5D45-4DF2-B7A5-05ACA34E3D34}" destId="{91B0792B-03EB-45AB-802C-56E6DFDBF503}" srcOrd="4" destOrd="0" presId="urn:microsoft.com/office/officeart/2008/layout/LinedList"/>
    <dgm:cxn modelId="{6485B016-E595-4406-9379-0AEAA968707B}" type="presParOf" srcId="{48A353F7-5D45-4DF2-B7A5-05ACA34E3D34}" destId="{4DDAC957-B9AB-437D-B5C6-70E889CEF94C}" srcOrd="5" destOrd="0" presId="urn:microsoft.com/office/officeart/2008/layout/LinedList"/>
    <dgm:cxn modelId="{9885D67E-B3C2-401E-81A4-851D0F351EC8}" type="presParOf" srcId="{4DDAC957-B9AB-437D-B5C6-70E889CEF94C}" destId="{886D7154-71ED-4F8A-A8AB-346FF462823E}" srcOrd="0" destOrd="0" presId="urn:microsoft.com/office/officeart/2008/layout/LinedList"/>
    <dgm:cxn modelId="{A119CACA-04A3-413A-ABB7-7FB8DDB3A2C4}" type="presParOf" srcId="{4DDAC957-B9AB-437D-B5C6-70E889CEF94C}" destId="{12DFDFC6-41DE-40B7-86F0-D31608748B4C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31A59D-DB48-462C-A188-B1E78B381CEE}">
      <dsp:nvSpPr>
        <dsp:cNvPr id="0" name=""/>
        <dsp:cNvSpPr/>
      </dsp:nvSpPr>
      <dsp:spPr>
        <a:xfrm>
          <a:off x="0" y="2272"/>
          <a:ext cx="5102662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8EF145-CB16-441B-B7CA-132B49D59CB3}">
      <dsp:nvSpPr>
        <dsp:cNvPr id="0" name=""/>
        <dsp:cNvSpPr/>
      </dsp:nvSpPr>
      <dsp:spPr>
        <a:xfrm>
          <a:off x="0" y="2272"/>
          <a:ext cx="5102662" cy="15498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200" kern="1200"/>
            <a:t>Badanie heurystycznych metod optymalizacji nastaw PID i porównanie z metodami klasycznymi</a:t>
          </a:r>
          <a:endParaRPr lang="en-US" sz="2200" kern="1200"/>
        </a:p>
      </dsp:txBody>
      <dsp:txXfrm>
        <a:off x="0" y="2272"/>
        <a:ext cx="5102662" cy="1549861"/>
      </dsp:txXfrm>
    </dsp:sp>
    <dsp:sp modelId="{6B66386E-0BCF-4333-8CDA-3F3F0CFDCD93}">
      <dsp:nvSpPr>
        <dsp:cNvPr id="0" name=""/>
        <dsp:cNvSpPr/>
      </dsp:nvSpPr>
      <dsp:spPr>
        <a:xfrm>
          <a:off x="0" y="1552134"/>
          <a:ext cx="5102662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B2EA1F8-2950-451A-826C-FDD2474418AA}">
      <dsp:nvSpPr>
        <dsp:cNvPr id="0" name=""/>
        <dsp:cNvSpPr/>
      </dsp:nvSpPr>
      <dsp:spPr>
        <a:xfrm>
          <a:off x="0" y="1552134"/>
          <a:ext cx="5102662" cy="15498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200" kern="1200"/>
            <a:t>Badanie i porównanie statycznych algorytmów pod kątem wydajności obliczeniowej i optymalizacji długości trasy</a:t>
          </a:r>
          <a:endParaRPr lang="en-US" sz="2200" kern="1200"/>
        </a:p>
      </dsp:txBody>
      <dsp:txXfrm>
        <a:off x="0" y="1552134"/>
        <a:ext cx="5102662" cy="1549861"/>
      </dsp:txXfrm>
    </dsp:sp>
    <dsp:sp modelId="{3E777557-8DE6-4900-9E96-010859F066AD}">
      <dsp:nvSpPr>
        <dsp:cNvPr id="0" name=""/>
        <dsp:cNvSpPr/>
      </dsp:nvSpPr>
      <dsp:spPr>
        <a:xfrm>
          <a:off x="0" y="3101995"/>
          <a:ext cx="5102662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D35DD0-326A-4924-ACEC-8AF3AA3DF65C}">
      <dsp:nvSpPr>
        <dsp:cNvPr id="0" name=""/>
        <dsp:cNvSpPr/>
      </dsp:nvSpPr>
      <dsp:spPr>
        <a:xfrm>
          <a:off x="0" y="3101995"/>
          <a:ext cx="5102662" cy="15498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200" kern="1200"/>
            <a:t>Badanie i porównanie dynamicznych algorytmów pod kątem wydajności obliczeniowej i optymalizacji długości trasy</a:t>
          </a:r>
        </a:p>
      </dsp:txBody>
      <dsp:txXfrm>
        <a:off x="0" y="3101995"/>
        <a:ext cx="5102662" cy="154986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31A59D-DB48-462C-A188-B1E78B381CEE}">
      <dsp:nvSpPr>
        <dsp:cNvPr id="0" name=""/>
        <dsp:cNvSpPr/>
      </dsp:nvSpPr>
      <dsp:spPr>
        <a:xfrm>
          <a:off x="0" y="2272"/>
          <a:ext cx="5102662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8EF145-CB16-441B-B7CA-132B49D59CB3}">
      <dsp:nvSpPr>
        <dsp:cNvPr id="0" name=""/>
        <dsp:cNvSpPr/>
      </dsp:nvSpPr>
      <dsp:spPr>
        <a:xfrm>
          <a:off x="0" y="2272"/>
          <a:ext cx="5102662" cy="15498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000" kern="1200" dirty="0">
              <a:latin typeface="Calibri"/>
              <a:ea typeface="Calibri"/>
              <a:cs typeface="Calibri"/>
            </a:rPr>
            <a:t>Projekt i implementacja robota mobilnego zgodnie z procedurami ASPICE (projekt, implementacja, testy)</a:t>
          </a:r>
          <a:endParaRPr lang="en-US" sz="2000" kern="1200" dirty="0">
            <a:latin typeface="Calibri"/>
            <a:ea typeface="Calibri"/>
            <a:cs typeface="Calibri"/>
          </a:endParaRPr>
        </a:p>
      </dsp:txBody>
      <dsp:txXfrm>
        <a:off x="0" y="2272"/>
        <a:ext cx="5102662" cy="1549861"/>
      </dsp:txXfrm>
    </dsp:sp>
    <dsp:sp modelId="{BA055908-6EBF-41B1-A8F3-C3FF04481AEB}">
      <dsp:nvSpPr>
        <dsp:cNvPr id="0" name=""/>
        <dsp:cNvSpPr/>
      </dsp:nvSpPr>
      <dsp:spPr>
        <a:xfrm>
          <a:off x="0" y="1552134"/>
          <a:ext cx="5102662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8DE476F-80A5-4778-BE5F-09494628648B}">
      <dsp:nvSpPr>
        <dsp:cNvPr id="0" name=""/>
        <dsp:cNvSpPr/>
      </dsp:nvSpPr>
      <dsp:spPr>
        <a:xfrm>
          <a:off x="0" y="1552134"/>
          <a:ext cx="5102662" cy="15498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000" kern="1200" dirty="0">
              <a:latin typeface="Calibri"/>
              <a:ea typeface="Calibri"/>
              <a:cs typeface="Calibri"/>
            </a:rPr>
            <a:t>Implementacja algorytmu genetycznego wyznaczającego nastawy PID, porównanie otrzymanych rezultatów z metodami klasycznymi</a:t>
          </a:r>
        </a:p>
      </dsp:txBody>
      <dsp:txXfrm>
        <a:off x="0" y="1552134"/>
        <a:ext cx="5102662" cy="1549861"/>
      </dsp:txXfrm>
    </dsp:sp>
    <dsp:sp modelId="{6B66386E-0BCF-4333-8CDA-3F3F0CFDCD93}">
      <dsp:nvSpPr>
        <dsp:cNvPr id="0" name=""/>
        <dsp:cNvSpPr/>
      </dsp:nvSpPr>
      <dsp:spPr>
        <a:xfrm>
          <a:off x="0" y="3101995"/>
          <a:ext cx="5102662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B2EA1F8-2950-451A-826C-FDD2474418AA}">
      <dsp:nvSpPr>
        <dsp:cNvPr id="0" name=""/>
        <dsp:cNvSpPr/>
      </dsp:nvSpPr>
      <dsp:spPr>
        <a:xfrm>
          <a:off x="0" y="3101995"/>
          <a:ext cx="5102662" cy="15498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000" kern="1200" dirty="0">
              <a:latin typeface="Calibri"/>
              <a:ea typeface="Calibri"/>
              <a:cs typeface="Calibri"/>
            </a:rPr>
            <a:t>Implementacja oprogramowania testującego nawigacyjne algorytmy statyczne i dynamiczne, porównanie wyników pod kątem wydajności obliczeniowej i długości wyznaczanej trasy</a:t>
          </a:r>
          <a:endParaRPr lang="en-US" sz="2000" kern="1200" dirty="0">
            <a:latin typeface="Calibri"/>
            <a:ea typeface="Calibri"/>
            <a:cs typeface="Calibri"/>
          </a:endParaRPr>
        </a:p>
      </dsp:txBody>
      <dsp:txXfrm>
        <a:off x="0" y="3101995"/>
        <a:ext cx="5102662" cy="154986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6A3854-6E20-4600-8D38-F052F9B825C0}">
      <dsp:nvSpPr>
        <dsp:cNvPr id="0" name=""/>
        <dsp:cNvSpPr/>
      </dsp:nvSpPr>
      <dsp:spPr>
        <a:xfrm>
          <a:off x="0" y="1741"/>
          <a:ext cx="990599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E27F45-6B5B-4F66-BD70-207F635EFF6C}">
      <dsp:nvSpPr>
        <dsp:cNvPr id="0" name=""/>
        <dsp:cNvSpPr/>
      </dsp:nvSpPr>
      <dsp:spPr>
        <a:xfrm>
          <a:off x="0" y="1741"/>
          <a:ext cx="9905999" cy="11878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3100" kern="1200" dirty="0" err="1"/>
            <a:t>Kp</a:t>
          </a:r>
          <a:r>
            <a:rPr lang="pl-PL" sz="3100" kern="1200" dirty="0"/>
            <a:t> = 6.48, Ti = 2.93, </a:t>
          </a:r>
          <a:r>
            <a:rPr lang="pl-PL" sz="3100" kern="1200" dirty="0" err="1"/>
            <a:t>Td</a:t>
          </a:r>
          <a:r>
            <a:rPr lang="pl-PL" sz="3100" kern="1200" dirty="0"/>
            <a:t> = </a:t>
          </a:r>
          <a:r>
            <a:rPr lang="pl-PL" sz="3100" kern="1200" dirty="0">
              <a:latin typeface="Walbaum Display"/>
            </a:rPr>
            <a:t>2.34</a:t>
          </a:r>
          <a:br>
            <a:rPr lang="pl-PL" sz="3100" kern="1200" dirty="0">
              <a:latin typeface="Walbaum Display"/>
            </a:rPr>
          </a:br>
          <a:r>
            <a:rPr lang="pl-PL" sz="3100" kern="1200" dirty="0">
              <a:latin typeface="Walbaum Display"/>
            </a:rPr>
            <a:t>Średni</a:t>
          </a:r>
          <a:r>
            <a:rPr lang="pl-PL" sz="3100" kern="1200" dirty="0"/>
            <a:t> błąd względny regulacji: 1.96%</a:t>
          </a:r>
          <a:endParaRPr lang="en-US" sz="3100" kern="1200" dirty="0"/>
        </a:p>
      </dsp:txBody>
      <dsp:txXfrm>
        <a:off x="0" y="1741"/>
        <a:ext cx="9905999" cy="1187878"/>
      </dsp:txXfrm>
    </dsp:sp>
    <dsp:sp modelId="{5A655E11-9B55-4E99-BD3D-1280E45BC56D}">
      <dsp:nvSpPr>
        <dsp:cNvPr id="0" name=""/>
        <dsp:cNvSpPr/>
      </dsp:nvSpPr>
      <dsp:spPr>
        <a:xfrm>
          <a:off x="0" y="1189619"/>
          <a:ext cx="990599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3BC8CA0-F890-4735-A9BD-52908837C582}">
      <dsp:nvSpPr>
        <dsp:cNvPr id="0" name=""/>
        <dsp:cNvSpPr/>
      </dsp:nvSpPr>
      <dsp:spPr>
        <a:xfrm>
          <a:off x="0" y="1189619"/>
          <a:ext cx="9905999" cy="11878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3100" kern="1200" dirty="0">
              <a:latin typeface="Walbaum Display"/>
            </a:rPr>
            <a:t> </a:t>
          </a:r>
          <a:r>
            <a:rPr lang="pl-PL" sz="3100" kern="1200" dirty="0" err="1"/>
            <a:t>Kp</a:t>
          </a:r>
          <a:r>
            <a:rPr lang="pl-PL" sz="3100" kern="1200" dirty="0"/>
            <a:t> = 29.50, Ti = 14.54, </a:t>
          </a:r>
          <a:r>
            <a:rPr lang="pl-PL" sz="3100" kern="1200" dirty="0" err="1"/>
            <a:t>Td</a:t>
          </a:r>
          <a:r>
            <a:rPr lang="pl-PL" sz="3100" kern="1200" dirty="0"/>
            <a:t> = </a:t>
          </a:r>
          <a:r>
            <a:rPr lang="pl-PL" sz="3100" kern="1200" dirty="0">
              <a:latin typeface="Walbaum Display"/>
            </a:rPr>
            <a:t>1.37</a:t>
          </a:r>
          <a:br>
            <a:rPr lang="pl-PL" sz="3100" kern="1200" dirty="0">
              <a:latin typeface="Walbaum Display"/>
            </a:rPr>
          </a:br>
          <a:r>
            <a:rPr lang="pl-PL" sz="3100" kern="1200" dirty="0">
              <a:latin typeface="Walbaum Display"/>
            </a:rPr>
            <a:t>Średni</a:t>
          </a:r>
          <a:r>
            <a:rPr lang="pl-PL" sz="3100" kern="1200" dirty="0"/>
            <a:t> błąd względny regulacji: 6,60%</a:t>
          </a:r>
          <a:endParaRPr lang="en-US" sz="3100" kern="1200" dirty="0"/>
        </a:p>
      </dsp:txBody>
      <dsp:txXfrm>
        <a:off x="0" y="1189619"/>
        <a:ext cx="9905999" cy="1187878"/>
      </dsp:txXfrm>
    </dsp:sp>
    <dsp:sp modelId="{91B0792B-03EB-45AB-802C-56E6DFDBF503}">
      <dsp:nvSpPr>
        <dsp:cNvPr id="0" name=""/>
        <dsp:cNvSpPr/>
      </dsp:nvSpPr>
      <dsp:spPr>
        <a:xfrm>
          <a:off x="0" y="2377498"/>
          <a:ext cx="990599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6D7154-71ED-4F8A-A8AB-346FF462823E}">
      <dsp:nvSpPr>
        <dsp:cNvPr id="0" name=""/>
        <dsp:cNvSpPr/>
      </dsp:nvSpPr>
      <dsp:spPr>
        <a:xfrm>
          <a:off x="0" y="2377498"/>
          <a:ext cx="9905999" cy="11878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3100" kern="1200" dirty="0"/>
            <a:t>Kp = 11.98, Ti = 1.59, </a:t>
          </a:r>
          <a:r>
            <a:rPr lang="pl-PL" sz="3100" kern="1200" dirty="0" err="1"/>
            <a:t>Td</a:t>
          </a:r>
          <a:r>
            <a:rPr lang="pl-PL" sz="3100" kern="1200" dirty="0"/>
            <a:t> = 1.34</a:t>
          </a:r>
          <a:br>
            <a:rPr lang="pl-PL" sz="3100" kern="1200" dirty="0">
              <a:solidFill>
                <a:srgbClr val="010000"/>
              </a:solidFill>
              <a:latin typeface="Walbaum Display"/>
            </a:rPr>
          </a:br>
          <a:r>
            <a:rPr lang="pl-PL" sz="3100" kern="1200" dirty="0"/>
            <a:t>Średni błąd względny regulacji: 6,41%</a:t>
          </a:r>
          <a:endParaRPr lang="en-US" sz="3100" kern="1200" dirty="0"/>
        </a:p>
      </dsp:txBody>
      <dsp:txXfrm>
        <a:off x="0" y="2377498"/>
        <a:ext cx="9905999" cy="118787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5CD60141-EEBD-4EC1-8E34-0344C16A18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18308" y="0"/>
            <a:ext cx="6873692" cy="6858000"/>
          </a:xfrm>
          <a:custGeom>
            <a:avLst/>
            <a:gdLst>
              <a:gd name="connsiteX0" fmla="*/ 1132890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5318308 w 12192000"/>
              <a:gd name="connsiteY3" fmla="*/ 6858000 h 6858000"/>
              <a:gd name="connsiteX4" fmla="*/ 11328897 w 12192000"/>
              <a:gd name="connsiteY4" fmla="*/ 4 h 6858000"/>
              <a:gd name="connsiteX5" fmla="*/ 11328898 w 12192000"/>
              <a:gd name="connsiteY5" fmla="*/ 2 h 6858000"/>
              <a:gd name="connsiteX6" fmla="*/ 0 w 12192000"/>
              <a:gd name="connsiteY6" fmla="*/ 0 h 6858000"/>
              <a:gd name="connsiteX7" fmla="*/ 6700 w 12192000"/>
              <a:gd name="connsiteY7" fmla="*/ 0 h 6858000"/>
              <a:gd name="connsiteX8" fmla="*/ 6700 w 12192000"/>
              <a:gd name="connsiteY8" fmla="*/ 6858000 h 6858000"/>
              <a:gd name="connsiteX9" fmla="*/ 0 w 12192000"/>
              <a:gd name="connsiteY9" fmla="*/ 6858000 h 6858000"/>
              <a:gd name="connsiteX0" fmla="*/ 1132890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5318308 w 12192000"/>
              <a:gd name="connsiteY3" fmla="*/ 6858000 h 6858000"/>
              <a:gd name="connsiteX4" fmla="*/ 11328897 w 12192000"/>
              <a:gd name="connsiteY4" fmla="*/ 4 h 6858000"/>
              <a:gd name="connsiteX5" fmla="*/ 11328898 w 12192000"/>
              <a:gd name="connsiteY5" fmla="*/ 2 h 6858000"/>
              <a:gd name="connsiteX6" fmla="*/ 11328900 w 12192000"/>
              <a:gd name="connsiteY6" fmla="*/ 0 h 6858000"/>
              <a:gd name="connsiteX7" fmla="*/ 0 w 12192000"/>
              <a:gd name="connsiteY7" fmla="*/ 6858000 h 6858000"/>
              <a:gd name="connsiteX8" fmla="*/ 6700 w 12192000"/>
              <a:gd name="connsiteY8" fmla="*/ 0 h 6858000"/>
              <a:gd name="connsiteX9" fmla="*/ 6700 w 12192000"/>
              <a:gd name="connsiteY9" fmla="*/ 6858000 h 6858000"/>
              <a:gd name="connsiteX10" fmla="*/ 0 w 12192000"/>
              <a:gd name="connsiteY10" fmla="*/ 6858000 h 6858000"/>
              <a:gd name="connsiteX0" fmla="*/ 11322200 w 12185300"/>
              <a:gd name="connsiteY0" fmla="*/ 0 h 6858000"/>
              <a:gd name="connsiteX1" fmla="*/ 12185300 w 12185300"/>
              <a:gd name="connsiteY1" fmla="*/ 0 h 6858000"/>
              <a:gd name="connsiteX2" fmla="*/ 12185300 w 12185300"/>
              <a:gd name="connsiteY2" fmla="*/ 6858000 h 6858000"/>
              <a:gd name="connsiteX3" fmla="*/ 5311608 w 12185300"/>
              <a:gd name="connsiteY3" fmla="*/ 6858000 h 6858000"/>
              <a:gd name="connsiteX4" fmla="*/ 11322197 w 12185300"/>
              <a:gd name="connsiteY4" fmla="*/ 4 h 6858000"/>
              <a:gd name="connsiteX5" fmla="*/ 11322198 w 12185300"/>
              <a:gd name="connsiteY5" fmla="*/ 2 h 6858000"/>
              <a:gd name="connsiteX6" fmla="*/ 11322200 w 12185300"/>
              <a:gd name="connsiteY6" fmla="*/ 0 h 6858000"/>
              <a:gd name="connsiteX7" fmla="*/ 0 w 12185300"/>
              <a:gd name="connsiteY7" fmla="*/ 6858000 h 6858000"/>
              <a:gd name="connsiteX8" fmla="*/ 0 w 12185300"/>
              <a:gd name="connsiteY8" fmla="*/ 0 h 6858000"/>
              <a:gd name="connsiteX9" fmla="*/ 0 w 12185300"/>
              <a:gd name="connsiteY9" fmla="*/ 6858000 h 6858000"/>
              <a:gd name="connsiteX0" fmla="*/ 6010592 w 6873692"/>
              <a:gd name="connsiteY0" fmla="*/ 0 h 6858000"/>
              <a:gd name="connsiteX1" fmla="*/ 6873692 w 6873692"/>
              <a:gd name="connsiteY1" fmla="*/ 0 h 6858000"/>
              <a:gd name="connsiteX2" fmla="*/ 6873692 w 6873692"/>
              <a:gd name="connsiteY2" fmla="*/ 6858000 h 6858000"/>
              <a:gd name="connsiteX3" fmla="*/ 0 w 6873692"/>
              <a:gd name="connsiteY3" fmla="*/ 6858000 h 6858000"/>
              <a:gd name="connsiteX4" fmla="*/ 6010589 w 6873692"/>
              <a:gd name="connsiteY4" fmla="*/ 4 h 6858000"/>
              <a:gd name="connsiteX5" fmla="*/ 6010590 w 6873692"/>
              <a:gd name="connsiteY5" fmla="*/ 2 h 6858000"/>
              <a:gd name="connsiteX6" fmla="*/ 6010592 w 6873692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73692" h="6858000">
                <a:moveTo>
                  <a:pt x="6010592" y="0"/>
                </a:moveTo>
                <a:lnTo>
                  <a:pt x="6873692" y="0"/>
                </a:lnTo>
                <a:lnTo>
                  <a:pt x="6873692" y="6858000"/>
                </a:lnTo>
                <a:lnTo>
                  <a:pt x="0" y="6858000"/>
                </a:lnTo>
                <a:lnTo>
                  <a:pt x="6010589" y="4"/>
                </a:lnTo>
                <a:cubicBezTo>
                  <a:pt x="6010589" y="3"/>
                  <a:pt x="6010590" y="3"/>
                  <a:pt x="6010590" y="2"/>
                </a:cubicBezTo>
                <a:lnTo>
                  <a:pt x="6010592" y="0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5FCBBA-905A-4FD1-BFBA-F3EE6DA264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81098"/>
            <a:ext cx="8986580" cy="2832404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4800" cap="all" spc="30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DD287E-F1C8-463F-8429-D1B5B15825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5463522"/>
            <a:ext cx="8986580" cy="650311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1F44ED-7973-4A99-B2CA-A8962BCE0D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7/7/2024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DF96F2-D6BE-49AC-A605-5AE87C3F2F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17FC50-B13C-4B63-AE64-F71A6EDE6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C75A547-BCD1-42BE-966E-53CA0AB93165}"/>
              </a:ext>
            </a:extLst>
          </p:cNvPr>
          <p:cNvCxnSpPr>
            <a:cxnSpLocks/>
          </p:cNvCxnSpPr>
          <p:nvPr/>
        </p:nvCxnSpPr>
        <p:spPr>
          <a:xfrm>
            <a:off x="1188357" y="5151666"/>
            <a:ext cx="982254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05360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5A3BF2-BCE9-47D7-B1C0-1F0E4936B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2722E9-C3E4-48AF-996A-495AE659FA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C9E516-382B-4845-93BF-20C16EE0DB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7/7/2024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B96E16-F168-442A-843C-5D490D54B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A61BEA-A969-437A-BD8B-CB1B709AD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4462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6528449-3E11-45FF-BF3A-651867603E7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572500" y="870625"/>
            <a:ext cx="2476499" cy="50292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C0EAB0-2DFA-4CBA-86B1-1826EF523D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143000" y="870625"/>
            <a:ext cx="7324928" cy="50292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A22F89-E1F5-45D7-945A-8A2886C4BA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7/7/2024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7E7E82-5FB8-4289-AD0C-0BA788E147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5A4046-1A2C-41F5-A177-1C3919C20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2490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CD6F3-88F1-4195-8395-57AA096BB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D8D06C-EB08-40B3-AFB3-A62F441122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03962F-B413-4C4C-A490-724DDB9E7D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7/7/2024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871813-4E87-4C04-835D-76246010B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922BA3-033C-491E-A045-F0052AC19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0934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E19AD-2EDD-4B4F-9F9E-46A4441847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709738"/>
            <a:ext cx="8520952" cy="2852737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EE5927-21D5-4EBA-A112-CAD1BD38BC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3000" y="4589466"/>
            <a:ext cx="8520952" cy="813266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EF0D16-9D87-4D76-A5A5-534E24B7DD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7/7/2024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65F387-5AAC-45D0-ABCE-B1CF4BC7E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8AF6FE-0006-4F40-A7FB-E0FDBADF7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3113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8AADE-587E-4574-B21B-7ABDE5A23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2F9DA5-4DFB-4211-A58A-FFD842C27A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3000" y="2339501"/>
            <a:ext cx="4798979" cy="35505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A99F26-66AF-4614-91CE-C93A24BAC2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50020" y="2339501"/>
            <a:ext cx="4798980" cy="35505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8F678E-59B5-4DF9-ABCB-506B9CB701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7/7/2024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B50A53-317B-444A-9BA2-F69CDBF5D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B269A1-B0FB-4C8F-B6AA-0718C92D3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1262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2BBBF-42B2-4A5D-B145-46983A530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133272"/>
            <a:ext cx="9905999" cy="84630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04BE44-5271-4B5D-B649-35E3AF20B4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2999" y="2067127"/>
            <a:ext cx="4798980" cy="710119"/>
          </a:xfrm>
        </p:spPr>
        <p:txBody>
          <a:bodyPr anchor="b">
            <a:normAutofit/>
          </a:bodyPr>
          <a:lstStyle>
            <a:lvl1pPr marL="0" indent="0">
              <a:buNone/>
              <a:defRPr sz="20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D7891E-0C0A-4688-97DD-C0715E3221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43001" y="2864795"/>
            <a:ext cx="4798978" cy="30253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5EAF30-3412-49B0-93D1-596CC2695B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50018" y="2067127"/>
            <a:ext cx="4798981" cy="710119"/>
          </a:xfrm>
        </p:spPr>
        <p:txBody>
          <a:bodyPr anchor="b">
            <a:normAutofit/>
          </a:bodyPr>
          <a:lstStyle>
            <a:lvl1pPr marL="0" indent="0">
              <a:buNone/>
              <a:defRPr sz="20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07B9B7-F41C-4314-9F0C-BB84547FB8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50019" y="2864795"/>
            <a:ext cx="4798982" cy="30253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421587F-6AFC-4906-86EB-6B0A86EEF3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7/7/2024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BE2C5-583B-49BC-9864-B01EEF798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B39B236-45F5-4CC6-8D53-A6903A1CC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7932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6B206-0678-4577-B79F-760526A5F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9300" y="1322615"/>
            <a:ext cx="8175171" cy="4212771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D5FCB8-AFD3-4801-BBD6-9548F4CF7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7/7/2024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6DACF8-CBC0-416B-B28E-EE18C4238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0C7421-FF49-4CE9-87D0-2B4FFE0E3D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2468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D19CBFE-15AA-4447-9F9C-D8B0BEB242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7/7/2024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6B48227-EC1E-4063-9682-891A2DB1A8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2C6A63-C3F4-4563-A542-9A41AC946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1355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900C1-FE18-461C-801C-8626C77598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600200"/>
            <a:ext cx="3932237" cy="1964986"/>
          </a:xfrm>
        </p:spPr>
        <p:txBody>
          <a:bodyPr anchor="b">
            <a:normAutofit/>
          </a:bodyPr>
          <a:lstStyle>
            <a:lvl1pPr>
              <a:lnSpc>
                <a:spcPct val="110000"/>
              </a:lnSpc>
              <a:defRPr sz="2400" cap="all" spc="30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14CFF3-3406-49E3-9D5A-1BE90FFA50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27451" y="987425"/>
            <a:ext cx="5421548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3D14FF-9082-4BBA-BC7A-F4C5B78599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3000" y="3662464"/>
            <a:ext cx="3932237" cy="2206523"/>
          </a:xfrm>
        </p:spPr>
        <p:txBody>
          <a:bodyPr/>
          <a:lstStyle>
            <a:lvl1pPr marL="0" indent="0">
              <a:buNone/>
              <a:defRPr sz="160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5A2726-EB8E-4DF7-9A1B-F03BD8C71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7/7/2024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9929BE-611C-4FE6-B0A5-E0FF9DF96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B90B32-1D0E-4BCD-8850-59EA235F7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8923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CA1460E-1069-4FCA-B04E-28F77C8610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13614" y="987425"/>
            <a:ext cx="5535386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138C1E-867B-4FE9-8783-9B1246AEB7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3000" y="3657601"/>
            <a:ext cx="3932236" cy="2211388"/>
          </a:xfrm>
        </p:spPr>
        <p:txBody>
          <a:bodyPr/>
          <a:lstStyle>
            <a:lvl1pPr marL="0" indent="0">
              <a:buNone/>
              <a:defRPr sz="160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721568-4870-46F2-9F7E-F410702012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7/7/2024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B3CC65-0E73-45A1-9D4F-3F4559B3B6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8C58CD-9BC3-431E-A7B4-D596A7F06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68F756-D171-474C-8B1A-C818032F6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600201"/>
            <a:ext cx="3932236" cy="1959428"/>
          </a:xfrm>
        </p:spPr>
        <p:txBody>
          <a:bodyPr anchor="b">
            <a:normAutofit/>
          </a:bodyPr>
          <a:lstStyle>
            <a:lvl1pPr>
              <a:lnSpc>
                <a:spcPct val="110000"/>
              </a:lnSpc>
              <a:defRPr sz="2400" cap="all" spc="300" baseline="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017800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1C2F78B-DEE8-4195-A196-DFC51BDADFF9}"/>
              </a:ext>
            </a:extLst>
          </p:cNvPr>
          <p:cNvSpPr/>
          <p:nvPr/>
        </p:nvSpPr>
        <p:spPr>
          <a:xfrm>
            <a:off x="9749268" y="4070878"/>
            <a:ext cx="2442733" cy="2787123"/>
          </a:xfrm>
          <a:custGeom>
            <a:avLst/>
            <a:gdLst>
              <a:gd name="connsiteX0" fmla="*/ 2442733 w 2442733"/>
              <a:gd name="connsiteY0" fmla="*/ 0 h 2787123"/>
              <a:gd name="connsiteX1" fmla="*/ 2442733 w 2442733"/>
              <a:gd name="connsiteY1" fmla="*/ 2787123 h 2787123"/>
              <a:gd name="connsiteX2" fmla="*/ 0 w 2442733"/>
              <a:gd name="connsiteY2" fmla="*/ 2787123 h 2787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42733" h="2787123">
                <a:moveTo>
                  <a:pt x="2442733" y="0"/>
                </a:moveTo>
                <a:lnTo>
                  <a:pt x="2442733" y="2787123"/>
                </a:lnTo>
                <a:lnTo>
                  <a:pt x="0" y="2787123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1D79D08-4BE8-4799-BE09-5078DFEE2256}"/>
              </a:ext>
            </a:extLst>
          </p:cNvPr>
          <p:cNvSpPr/>
          <p:nvPr/>
        </p:nvSpPr>
        <p:spPr>
          <a:xfrm rot="10800000">
            <a:off x="0" y="0"/>
            <a:ext cx="2442733" cy="2787123"/>
          </a:xfrm>
          <a:custGeom>
            <a:avLst/>
            <a:gdLst>
              <a:gd name="connsiteX0" fmla="*/ 2442733 w 2442733"/>
              <a:gd name="connsiteY0" fmla="*/ 0 h 2787123"/>
              <a:gd name="connsiteX1" fmla="*/ 2442733 w 2442733"/>
              <a:gd name="connsiteY1" fmla="*/ 2787123 h 2787123"/>
              <a:gd name="connsiteX2" fmla="*/ 0 w 2442733"/>
              <a:gd name="connsiteY2" fmla="*/ 2787123 h 2787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42733" h="2787123">
                <a:moveTo>
                  <a:pt x="2442733" y="0"/>
                </a:moveTo>
                <a:lnTo>
                  <a:pt x="2442733" y="2787123"/>
                </a:lnTo>
                <a:lnTo>
                  <a:pt x="0" y="2787123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95D65A1-16CB-407F-993F-2A6D59BCC0C8}"/>
              </a:ext>
            </a:extLst>
          </p:cNvPr>
          <p:cNvCxnSpPr>
            <a:cxnSpLocks/>
          </p:cNvCxnSpPr>
          <p:nvPr/>
        </p:nvCxnSpPr>
        <p:spPr>
          <a:xfrm>
            <a:off x="1233837" y="6172200"/>
            <a:ext cx="976063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BA018A2-815D-41B0-A189-FDF7A5E88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872935"/>
            <a:ext cx="9905999" cy="13608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DFAE63-1276-4C7C-BFF5-F5DF1CDB23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3000" y="2332026"/>
            <a:ext cx="9905999" cy="35671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380268-2D73-487C-843B-51648AE181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88157" y="6356350"/>
            <a:ext cx="30933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fld id="{3CADBD16-5BFB-4D9F-9646-C75D1B53BBB6}" type="datetimeFigureOut">
              <a:rPr lang="en-US" smtClean="0"/>
              <a:pPr/>
              <a:t>7/7/2024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F61E6D-D51F-4BD7-B59D-19AF179177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43000" y="6356350"/>
            <a:ext cx="395915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7701B1-1C93-41C2-AEE1-815DEA51B9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423186" y="6356350"/>
            <a:ext cx="6258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fld id="{C0722274-0FAA-4649-AA4E-4210F4F3216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87706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9" r:id="rId1"/>
    <p:sldLayoutId id="2147483730" r:id="rId2"/>
    <p:sldLayoutId id="2147483731" r:id="rId3"/>
    <p:sldLayoutId id="2147483732" r:id="rId4"/>
    <p:sldLayoutId id="2147483733" r:id="rId5"/>
    <p:sldLayoutId id="2147483727" r:id="rId6"/>
    <p:sldLayoutId id="2147483723" r:id="rId7"/>
    <p:sldLayoutId id="2147483724" r:id="rId8"/>
    <p:sldLayoutId id="2147483725" r:id="rId9"/>
    <p:sldLayoutId id="2147483726" r:id="rId10"/>
    <p:sldLayoutId id="2147483728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" indent="0" algn="l" defTabSz="914400" rtl="0" eaLnBrk="1" latinLnBrk="0" hangingPunct="1">
        <a:lnSpc>
          <a:spcPct val="120000"/>
        </a:lnSpc>
        <a:spcBef>
          <a:spcPts val="500"/>
        </a:spcBef>
        <a:buFontTx/>
        <a:buNone/>
        <a:defRPr sz="1800" i="1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502920" indent="0" algn="l" defTabSz="914400" rtl="0" eaLnBrk="1" latinLnBrk="0" hangingPunct="1">
        <a:lnSpc>
          <a:spcPct val="120000"/>
        </a:lnSpc>
        <a:spcBef>
          <a:spcPts val="500"/>
        </a:spcBef>
        <a:buFontTx/>
        <a:buNone/>
        <a:defRPr sz="1400" i="1" kern="1200">
          <a:solidFill>
            <a:schemeClr val="tx1"/>
          </a:solidFill>
          <a:latin typeface="+mn-lt"/>
          <a:ea typeface="+mn-ea"/>
          <a:cs typeface="+mn-cs"/>
        </a:defRPr>
      </a:lvl4pPr>
      <a:lvl5pPr marL="73152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Freeform: Shape 15">
            <a:extLst>
              <a:ext uri="{FF2B5EF4-FFF2-40B4-BE49-F238E27FC236}">
                <a16:creationId xmlns:a16="http://schemas.microsoft.com/office/drawing/2014/main" id="{91C2F78B-DEE8-4195-A196-DFC51BDAD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49268" y="4070878"/>
            <a:ext cx="2442733" cy="2787123"/>
          </a:xfrm>
          <a:custGeom>
            <a:avLst/>
            <a:gdLst>
              <a:gd name="connsiteX0" fmla="*/ 2442733 w 2442733"/>
              <a:gd name="connsiteY0" fmla="*/ 0 h 2787123"/>
              <a:gd name="connsiteX1" fmla="*/ 2442733 w 2442733"/>
              <a:gd name="connsiteY1" fmla="*/ 2787123 h 2787123"/>
              <a:gd name="connsiteX2" fmla="*/ 0 w 2442733"/>
              <a:gd name="connsiteY2" fmla="*/ 2787123 h 2787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42733" h="2787123">
                <a:moveTo>
                  <a:pt x="2442733" y="0"/>
                </a:moveTo>
                <a:lnTo>
                  <a:pt x="2442733" y="2787123"/>
                </a:lnTo>
                <a:lnTo>
                  <a:pt x="0" y="2787123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1" name="Freeform: Shape 17">
            <a:extLst>
              <a:ext uri="{FF2B5EF4-FFF2-40B4-BE49-F238E27FC236}">
                <a16:creationId xmlns:a16="http://schemas.microsoft.com/office/drawing/2014/main" id="{A1D79D08-4BE8-4799-BE09-5078DFEE22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2442733" cy="2787123"/>
          </a:xfrm>
          <a:custGeom>
            <a:avLst/>
            <a:gdLst>
              <a:gd name="connsiteX0" fmla="*/ 2442733 w 2442733"/>
              <a:gd name="connsiteY0" fmla="*/ 0 h 2787123"/>
              <a:gd name="connsiteX1" fmla="*/ 2442733 w 2442733"/>
              <a:gd name="connsiteY1" fmla="*/ 2787123 h 2787123"/>
              <a:gd name="connsiteX2" fmla="*/ 0 w 2442733"/>
              <a:gd name="connsiteY2" fmla="*/ 2787123 h 2787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42733" h="2787123">
                <a:moveTo>
                  <a:pt x="2442733" y="0"/>
                </a:moveTo>
                <a:lnTo>
                  <a:pt x="2442733" y="2787123"/>
                </a:lnTo>
                <a:lnTo>
                  <a:pt x="0" y="2787123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42" name="Straight Connector 19">
            <a:extLst>
              <a:ext uri="{FF2B5EF4-FFF2-40B4-BE49-F238E27FC236}">
                <a16:creationId xmlns:a16="http://schemas.microsoft.com/office/drawing/2014/main" id="{C95D65A1-16CB-407F-993F-2A6D59BCC0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33837" y="6172200"/>
            <a:ext cx="976063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3" name="Rectangle 21">
            <a:extLst>
              <a:ext uri="{FF2B5EF4-FFF2-40B4-BE49-F238E27FC236}">
                <a16:creationId xmlns:a16="http://schemas.microsoft.com/office/drawing/2014/main" id="{20CC10FC-6518-423B-A972-3E4F7A4A8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95D2D844-708E-4EAC-BF72-D7CE20B99B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88972" y="0"/>
            <a:ext cx="9103027" cy="6858000"/>
          </a:xfrm>
          <a:custGeom>
            <a:avLst/>
            <a:gdLst>
              <a:gd name="connsiteX0" fmla="*/ 6311486 w 9403920"/>
              <a:gd name="connsiteY0" fmla="*/ 0 h 6858000"/>
              <a:gd name="connsiteX1" fmla="*/ 8540820 w 9403920"/>
              <a:gd name="connsiteY1" fmla="*/ 0 h 6858000"/>
              <a:gd name="connsiteX2" fmla="*/ 8540819 w 9403920"/>
              <a:gd name="connsiteY2" fmla="*/ 1 h 6858000"/>
              <a:gd name="connsiteX3" fmla="*/ 8968550 w 9403920"/>
              <a:gd name="connsiteY3" fmla="*/ 1 h 6858000"/>
              <a:gd name="connsiteX4" fmla="*/ 9403920 w 9403920"/>
              <a:gd name="connsiteY4" fmla="*/ 1 h 6858000"/>
              <a:gd name="connsiteX5" fmla="*/ 9403920 w 9403920"/>
              <a:gd name="connsiteY5" fmla="*/ 6858000 h 6858000"/>
              <a:gd name="connsiteX6" fmla="*/ 6787053 w 9403920"/>
              <a:gd name="connsiteY6" fmla="*/ 6858000 h 6858000"/>
              <a:gd name="connsiteX7" fmla="*/ 6787053 w 9403920"/>
              <a:gd name="connsiteY7" fmla="*/ 6857999 h 6858000"/>
              <a:gd name="connsiteX8" fmla="*/ 2530229 w 9403920"/>
              <a:gd name="connsiteY8" fmla="*/ 6857999 h 6858000"/>
              <a:gd name="connsiteX9" fmla="*/ 2530228 w 9403920"/>
              <a:gd name="connsiteY9" fmla="*/ 6858000 h 6858000"/>
              <a:gd name="connsiteX10" fmla="*/ 300893 w 9403920"/>
              <a:gd name="connsiteY10" fmla="*/ 6858000 h 6858000"/>
              <a:gd name="connsiteX11" fmla="*/ 300894 w 9403920"/>
              <a:gd name="connsiteY11" fmla="*/ 6857999 h 6858000"/>
              <a:gd name="connsiteX12" fmla="*/ 0 w 9403920"/>
              <a:gd name="connsiteY12" fmla="*/ 6857999 h 6858000"/>
              <a:gd name="connsiteX13" fmla="*/ 300896 w 9403920"/>
              <a:gd name="connsiteY13" fmla="*/ 6857997 h 6858000"/>
              <a:gd name="connsiteX14" fmla="*/ 4740458 w 9403920"/>
              <a:gd name="connsiteY14" fmla="*/ 1792521 h 6858000"/>
              <a:gd name="connsiteX15" fmla="*/ 6304967 w 9403920"/>
              <a:gd name="connsiteY15" fmla="*/ 1 h 6858000"/>
              <a:gd name="connsiteX16" fmla="*/ 6311485 w 9403920"/>
              <a:gd name="connsiteY16" fmla="*/ 1 h 6858000"/>
              <a:gd name="connsiteX0" fmla="*/ 6311486 w 9403920"/>
              <a:gd name="connsiteY0" fmla="*/ 0 h 6858000"/>
              <a:gd name="connsiteX1" fmla="*/ 8540820 w 9403920"/>
              <a:gd name="connsiteY1" fmla="*/ 0 h 6858000"/>
              <a:gd name="connsiteX2" fmla="*/ 8968550 w 9403920"/>
              <a:gd name="connsiteY2" fmla="*/ 1 h 6858000"/>
              <a:gd name="connsiteX3" fmla="*/ 9403920 w 9403920"/>
              <a:gd name="connsiteY3" fmla="*/ 1 h 6858000"/>
              <a:gd name="connsiteX4" fmla="*/ 9403920 w 9403920"/>
              <a:gd name="connsiteY4" fmla="*/ 6858000 h 6858000"/>
              <a:gd name="connsiteX5" fmla="*/ 6787053 w 9403920"/>
              <a:gd name="connsiteY5" fmla="*/ 6858000 h 6858000"/>
              <a:gd name="connsiteX6" fmla="*/ 6787053 w 9403920"/>
              <a:gd name="connsiteY6" fmla="*/ 6857999 h 6858000"/>
              <a:gd name="connsiteX7" fmla="*/ 2530229 w 9403920"/>
              <a:gd name="connsiteY7" fmla="*/ 6857999 h 6858000"/>
              <a:gd name="connsiteX8" fmla="*/ 2530228 w 9403920"/>
              <a:gd name="connsiteY8" fmla="*/ 6858000 h 6858000"/>
              <a:gd name="connsiteX9" fmla="*/ 300893 w 9403920"/>
              <a:gd name="connsiteY9" fmla="*/ 6858000 h 6858000"/>
              <a:gd name="connsiteX10" fmla="*/ 300894 w 9403920"/>
              <a:gd name="connsiteY10" fmla="*/ 6857999 h 6858000"/>
              <a:gd name="connsiteX11" fmla="*/ 0 w 9403920"/>
              <a:gd name="connsiteY11" fmla="*/ 6857999 h 6858000"/>
              <a:gd name="connsiteX12" fmla="*/ 300896 w 9403920"/>
              <a:gd name="connsiteY12" fmla="*/ 6857997 h 6858000"/>
              <a:gd name="connsiteX13" fmla="*/ 4740458 w 9403920"/>
              <a:gd name="connsiteY13" fmla="*/ 1792521 h 6858000"/>
              <a:gd name="connsiteX14" fmla="*/ 6304967 w 9403920"/>
              <a:gd name="connsiteY14" fmla="*/ 1 h 6858000"/>
              <a:gd name="connsiteX15" fmla="*/ 6311485 w 9403920"/>
              <a:gd name="connsiteY15" fmla="*/ 1 h 6858000"/>
              <a:gd name="connsiteX16" fmla="*/ 6311486 w 9403920"/>
              <a:gd name="connsiteY16" fmla="*/ 0 h 6858000"/>
              <a:gd name="connsiteX0" fmla="*/ 6311486 w 9403920"/>
              <a:gd name="connsiteY0" fmla="*/ 0 h 6858000"/>
              <a:gd name="connsiteX1" fmla="*/ 8540820 w 9403920"/>
              <a:gd name="connsiteY1" fmla="*/ 0 h 6858000"/>
              <a:gd name="connsiteX2" fmla="*/ 9403920 w 9403920"/>
              <a:gd name="connsiteY2" fmla="*/ 1 h 6858000"/>
              <a:gd name="connsiteX3" fmla="*/ 9403920 w 9403920"/>
              <a:gd name="connsiteY3" fmla="*/ 6858000 h 6858000"/>
              <a:gd name="connsiteX4" fmla="*/ 6787053 w 9403920"/>
              <a:gd name="connsiteY4" fmla="*/ 6858000 h 6858000"/>
              <a:gd name="connsiteX5" fmla="*/ 6787053 w 9403920"/>
              <a:gd name="connsiteY5" fmla="*/ 6857999 h 6858000"/>
              <a:gd name="connsiteX6" fmla="*/ 2530229 w 9403920"/>
              <a:gd name="connsiteY6" fmla="*/ 6857999 h 6858000"/>
              <a:gd name="connsiteX7" fmla="*/ 2530228 w 9403920"/>
              <a:gd name="connsiteY7" fmla="*/ 6858000 h 6858000"/>
              <a:gd name="connsiteX8" fmla="*/ 300893 w 9403920"/>
              <a:gd name="connsiteY8" fmla="*/ 6858000 h 6858000"/>
              <a:gd name="connsiteX9" fmla="*/ 300894 w 9403920"/>
              <a:gd name="connsiteY9" fmla="*/ 6857999 h 6858000"/>
              <a:gd name="connsiteX10" fmla="*/ 0 w 9403920"/>
              <a:gd name="connsiteY10" fmla="*/ 6857999 h 6858000"/>
              <a:gd name="connsiteX11" fmla="*/ 300896 w 9403920"/>
              <a:gd name="connsiteY11" fmla="*/ 6857997 h 6858000"/>
              <a:gd name="connsiteX12" fmla="*/ 4740458 w 9403920"/>
              <a:gd name="connsiteY12" fmla="*/ 1792521 h 6858000"/>
              <a:gd name="connsiteX13" fmla="*/ 6304967 w 9403920"/>
              <a:gd name="connsiteY13" fmla="*/ 1 h 6858000"/>
              <a:gd name="connsiteX14" fmla="*/ 6311485 w 9403920"/>
              <a:gd name="connsiteY14" fmla="*/ 1 h 6858000"/>
              <a:gd name="connsiteX15" fmla="*/ 6311486 w 9403920"/>
              <a:gd name="connsiteY15" fmla="*/ 0 h 6858000"/>
              <a:gd name="connsiteX0" fmla="*/ 6311486 w 9403920"/>
              <a:gd name="connsiteY0" fmla="*/ 0 h 6858000"/>
              <a:gd name="connsiteX1" fmla="*/ 9403920 w 9403920"/>
              <a:gd name="connsiteY1" fmla="*/ 1 h 6858000"/>
              <a:gd name="connsiteX2" fmla="*/ 9403920 w 9403920"/>
              <a:gd name="connsiteY2" fmla="*/ 6858000 h 6858000"/>
              <a:gd name="connsiteX3" fmla="*/ 6787053 w 9403920"/>
              <a:gd name="connsiteY3" fmla="*/ 6858000 h 6858000"/>
              <a:gd name="connsiteX4" fmla="*/ 6787053 w 9403920"/>
              <a:gd name="connsiteY4" fmla="*/ 6857999 h 6858000"/>
              <a:gd name="connsiteX5" fmla="*/ 2530229 w 9403920"/>
              <a:gd name="connsiteY5" fmla="*/ 6857999 h 6858000"/>
              <a:gd name="connsiteX6" fmla="*/ 2530228 w 9403920"/>
              <a:gd name="connsiteY6" fmla="*/ 6858000 h 6858000"/>
              <a:gd name="connsiteX7" fmla="*/ 300893 w 9403920"/>
              <a:gd name="connsiteY7" fmla="*/ 6858000 h 6858000"/>
              <a:gd name="connsiteX8" fmla="*/ 300894 w 9403920"/>
              <a:gd name="connsiteY8" fmla="*/ 6857999 h 6858000"/>
              <a:gd name="connsiteX9" fmla="*/ 0 w 9403920"/>
              <a:gd name="connsiteY9" fmla="*/ 6857999 h 6858000"/>
              <a:gd name="connsiteX10" fmla="*/ 300896 w 9403920"/>
              <a:gd name="connsiteY10" fmla="*/ 6857997 h 6858000"/>
              <a:gd name="connsiteX11" fmla="*/ 4740458 w 9403920"/>
              <a:gd name="connsiteY11" fmla="*/ 1792521 h 6858000"/>
              <a:gd name="connsiteX12" fmla="*/ 6304967 w 9403920"/>
              <a:gd name="connsiteY12" fmla="*/ 1 h 6858000"/>
              <a:gd name="connsiteX13" fmla="*/ 6311485 w 9403920"/>
              <a:gd name="connsiteY13" fmla="*/ 1 h 6858000"/>
              <a:gd name="connsiteX14" fmla="*/ 6311486 w 9403920"/>
              <a:gd name="connsiteY14" fmla="*/ 0 h 6858000"/>
              <a:gd name="connsiteX0" fmla="*/ 6311486 w 9403920"/>
              <a:gd name="connsiteY0" fmla="*/ 0 h 6858000"/>
              <a:gd name="connsiteX1" fmla="*/ 9403920 w 9403920"/>
              <a:gd name="connsiteY1" fmla="*/ 1 h 6858000"/>
              <a:gd name="connsiteX2" fmla="*/ 9403920 w 9403920"/>
              <a:gd name="connsiteY2" fmla="*/ 6858000 h 6858000"/>
              <a:gd name="connsiteX3" fmla="*/ 6787053 w 9403920"/>
              <a:gd name="connsiteY3" fmla="*/ 6858000 h 6858000"/>
              <a:gd name="connsiteX4" fmla="*/ 6787053 w 9403920"/>
              <a:gd name="connsiteY4" fmla="*/ 6857999 h 6858000"/>
              <a:gd name="connsiteX5" fmla="*/ 2530229 w 9403920"/>
              <a:gd name="connsiteY5" fmla="*/ 6857999 h 6858000"/>
              <a:gd name="connsiteX6" fmla="*/ 2530228 w 9403920"/>
              <a:gd name="connsiteY6" fmla="*/ 6858000 h 6858000"/>
              <a:gd name="connsiteX7" fmla="*/ 300893 w 9403920"/>
              <a:gd name="connsiteY7" fmla="*/ 6858000 h 6858000"/>
              <a:gd name="connsiteX8" fmla="*/ 300894 w 9403920"/>
              <a:gd name="connsiteY8" fmla="*/ 6857999 h 6858000"/>
              <a:gd name="connsiteX9" fmla="*/ 0 w 9403920"/>
              <a:gd name="connsiteY9" fmla="*/ 6857999 h 6858000"/>
              <a:gd name="connsiteX10" fmla="*/ 300896 w 9403920"/>
              <a:gd name="connsiteY10" fmla="*/ 6857997 h 6858000"/>
              <a:gd name="connsiteX11" fmla="*/ 6304967 w 9403920"/>
              <a:gd name="connsiteY11" fmla="*/ 1 h 6858000"/>
              <a:gd name="connsiteX12" fmla="*/ 6311485 w 9403920"/>
              <a:gd name="connsiteY12" fmla="*/ 1 h 6858000"/>
              <a:gd name="connsiteX13" fmla="*/ 6311486 w 9403920"/>
              <a:gd name="connsiteY13" fmla="*/ 0 h 6858000"/>
              <a:gd name="connsiteX0" fmla="*/ 6010593 w 9103027"/>
              <a:gd name="connsiteY0" fmla="*/ 0 h 6858000"/>
              <a:gd name="connsiteX1" fmla="*/ 9103027 w 9103027"/>
              <a:gd name="connsiteY1" fmla="*/ 1 h 6858000"/>
              <a:gd name="connsiteX2" fmla="*/ 9103027 w 9103027"/>
              <a:gd name="connsiteY2" fmla="*/ 6858000 h 6858000"/>
              <a:gd name="connsiteX3" fmla="*/ 6486160 w 9103027"/>
              <a:gd name="connsiteY3" fmla="*/ 6858000 h 6858000"/>
              <a:gd name="connsiteX4" fmla="*/ 6486160 w 9103027"/>
              <a:gd name="connsiteY4" fmla="*/ 6857999 h 6858000"/>
              <a:gd name="connsiteX5" fmla="*/ 2229336 w 9103027"/>
              <a:gd name="connsiteY5" fmla="*/ 6857999 h 6858000"/>
              <a:gd name="connsiteX6" fmla="*/ 2229335 w 9103027"/>
              <a:gd name="connsiteY6" fmla="*/ 6858000 h 6858000"/>
              <a:gd name="connsiteX7" fmla="*/ 0 w 9103027"/>
              <a:gd name="connsiteY7" fmla="*/ 6858000 h 6858000"/>
              <a:gd name="connsiteX8" fmla="*/ 1 w 9103027"/>
              <a:gd name="connsiteY8" fmla="*/ 6857999 h 6858000"/>
              <a:gd name="connsiteX9" fmla="*/ 3 w 9103027"/>
              <a:gd name="connsiteY9" fmla="*/ 6857997 h 6858000"/>
              <a:gd name="connsiteX10" fmla="*/ 6004074 w 9103027"/>
              <a:gd name="connsiteY10" fmla="*/ 1 h 6858000"/>
              <a:gd name="connsiteX11" fmla="*/ 6010592 w 9103027"/>
              <a:gd name="connsiteY11" fmla="*/ 1 h 6858000"/>
              <a:gd name="connsiteX12" fmla="*/ 6010593 w 9103027"/>
              <a:gd name="connsiteY12" fmla="*/ 0 h 6858000"/>
              <a:gd name="connsiteX0" fmla="*/ 6010593 w 9103027"/>
              <a:gd name="connsiteY0" fmla="*/ 0 h 6858000"/>
              <a:gd name="connsiteX1" fmla="*/ 9103027 w 9103027"/>
              <a:gd name="connsiteY1" fmla="*/ 1 h 6858000"/>
              <a:gd name="connsiteX2" fmla="*/ 9103027 w 9103027"/>
              <a:gd name="connsiteY2" fmla="*/ 6858000 h 6858000"/>
              <a:gd name="connsiteX3" fmla="*/ 6486160 w 9103027"/>
              <a:gd name="connsiteY3" fmla="*/ 6858000 h 6858000"/>
              <a:gd name="connsiteX4" fmla="*/ 6486160 w 9103027"/>
              <a:gd name="connsiteY4" fmla="*/ 6857999 h 6858000"/>
              <a:gd name="connsiteX5" fmla="*/ 2229336 w 9103027"/>
              <a:gd name="connsiteY5" fmla="*/ 6857999 h 6858000"/>
              <a:gd name="connsiteX6" fmla="*/ 0 w 9103027"/>
              <a:gd name="connsiteY6" fmla="*/ 6858000 h 6858000"/>
              <a:gd name="connsiteX7" fmla="*/ 1 w 9103027"/>
              <a:gd name="connsiteY7" fmla="*/ 6857999 h 6858000"/>
              <a:gd name="connsiteX8" fmla="*/ 3 w 9103027"/>
              <a:gd name="connsiteY8" fmla="*/ 6857997 h 6858000"/>
              <a:gd name="connsiteX9" fmla="*/ 6004074 w 9103027"/>
              <a:gd name="connsiteY9" fmla="*/ 1 h 6858000"/>
              <a:gd name="connsiteX10" fmla="*/ 6010592 w 9103027"/>
              <a:gd name="connsiteY10" fmla="*/ 1 h 6858000"/>
              <a:gd name="connsiteX11" fmla="*/ 6010593 w 9103027"/>
              <a:gd name="connsiteY11" fmla="*/ 0 h 6858000"/>
              <a:gd name="connsiteX0" fmla="*/ 6010593 w 9103027"/>
              <a:gd name="connsiteY0" fmla="*/ 0 h 6858000"/>
              <a:gd name="connsiteX1" fmla="*/ 9103027 w 9103027"/>
              <a:gd name="connsiteY1" fmla="*/ 1 h 6858000"/>
              <a:gd name="connsiteX2" fmla="*/ 9103027 w 9103027"/>
              <a:gd name="connsiteY2" fmla="*/ 6858000 h 6858000"/>
              <a:gd name="connsiteX3" fmla="*/ 6486160 w 9103027"/>
              <a:gd name="connsiteY3" fmla="*/ 6858000 h 6858000"/>
              <a:gd name="connsiteX4" fmla="*/ 2229336 w 9103027"/>
              <a:gd name="connsiteY4" fmla="*/ 6857999 h 6858000"/>
              <a:gd name="connsiteX5" fmla="*/ 0 w 9103027"/>
              <a:gd name="connsiteY5" fmla="*/ 6858000 h 6858000"/>
              <a:gd name="connsiteX6" fmla="*/ 1 w 9103027"/>
              <a:gd name="connsiteY6" fmla="*/ 6857999 h 6858000"/>
              <a:gd name="connsiteX7" fmla="*/ 3 w 9103027"/>
              <a:gd name="connsiteY7" fmla="*/ 6857997 h 6858000"/>
              <a:gd name="connsiteX8" fmla="*/ 6004074 w 9103027"/>
              <a:gd name="connsiteY8" fmla="*/ 1 h 6858000"/>
              <a:gd name="connsiteX9" fmla="*/ 6010592 w 9103027"/>
              <a:gd name="connsiteY9" fmla="*/ 1 h 6858000"/>
              <a:gd name="connsiteX10" fmla="*/ 6010593 w 9103027"/>
              <a:gd name="connsiteY10" fmla="*/ 0 h 6858000"/>
              <a:gd name="connsiteX0" fmla="*/ 6010593 w 9103027"/>
              <a:gd name="connsiteY0" fmla="*/ 0 h 6858000"/>
              <a:gd name="connsiteX1" fmla="*/ 9103027 w 9103027"/>
              <a:gd name="connsiteY1" fmla="*/ 1 h 6858000"/>
              <a:gd name="connsiteX2" fmla="*/ 9103027 w 9103027"/>
              <a:gd name="connsiteY2" fmla="*/ 6858000 h 6858000"/>
              <a:gd name="connsiteX3" fmla="*/ 2229336 w 9103027"/>
              <a:gd name="connsiteY3" fmla="*/ 6857999 h 6858000"/>
              <a:gd name="connsiteX4" fmla="*/ 0 w 9103027"/>
              <a:gd name="connsiteY4" fmla="*/ 6858000 h 6858000"/>
              <a:gd name="connsiteX5" fmla="*/ 1 w 9103027"/>
              <a:gd name="connsiteY5" fmla="*/ 6857999 h 6858000"/>
              <a:gd name="connsiteX6" fmla="*/ 3 w 9103027"/>
              <a:gd name="connsiteY6" fmla="*/ 6857997 h 6858000"/>
              <a:gd name="connsiteX7" fmla="*/ 6004074 w 9103027"/>
              <a:gd name="connsiteY7" fmla="*/ 1 h 6858000"/>
              <a:gd name="connsiteX8" fmla="*/ 6010592 w 9103027"/>
              <a:gd name="connsiteY8" fmla="*/ 1 h 6858000"/>
              <a:gd name="connsiteX9" fmla="*/ 6010593 w 9103027"/>
              <a:gd name="connsiteY9" fmla="*/ 0 h 6858000"/>
              <a:gd name="connsiteX0" fmla="*/ 6010593 w 9103027"/>
              <a:gd name="connsiteY0" fmla="*/ 0 h 6858000"/>
              <a:gd name="connsiteX1" fmla="*/ 9103027 w 9103027"/>
              <a:gd name="connsiteY1" fmla="*/ 1 h 6858000"/>
              <a:gd name="connsiteX2" fmla="*/ 9103027 w 9103027"/>
              <a:gd name="connsiteY2" fmla="*/ 6858000 h 6858000"/>
              <a:gd name="connsiteX3" fmla="*/ 0 w 9103027"/>
              <a:gd name="connsiteY3" fmla="*/ 6858000 h 6858000"/>
              <a:gd name="connsiteX4" fmla="*/ 1 w 9103027"/>
              <a:gd name="connsiteY4" fmla="*/ 6857999 h 6858000"/>
              <a:gd name="connsiteX5" fmla="*/ 3 w 9103027"/>
              <a:gd name="connsiteY5" fmla="*/ 6857997 h 6858000"/>
              <a:gd name="connsiteX6" fmla="*/ 6004074 w 9103027"/>
              <a:gd name="connsiteY6" fmla="*/ 1 h 6858000"/>
              <a:gd name="connsiteX7" fmla="*/ 6010592 w 9103027"/>
              <a:gd name="connsiteY7" fmla="*/ 1 h 6858000"/>
              <a:gd name="connsiteX8" fmla="*/ 6010593 w 9103027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03027" h="6858000">
                <a:moveTo>
                  <a:pt x="6010593" y="0"/>
                </a:moveTo>
                <a:lnTo>
                  <a:pt x="9103027" y="1"/>
                </a:lnTo>
                <a:lnTo>
                  <a:pt x="9103027" y="6858000"/>
                </a:lnTo>
                <a:lnTo>
                  <a:pt x="0" y="6858000"/>
                </a:lnTo>
                <a:lnTo>
                  <a:pt x="1" y="6857999"/>
                </a:lnTo>
                <a:lnTo>
                  <a:pt x="3" y="6857997"/>
                </a:lnTo>
                <a:lnTo>
                  <a:pt x="6004074" y="1"/>
                </a:lnTo>
                <a:lnTo>
                  <a:pt x="6010592" y="1"/>
                </a:lnTo>
                <a:lnTo>
                  <a:pt x="6010593" y="0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 descr="Niebieski abstrakcyjny wzór akwarelowy na białym tle">
            <a:extLst>
              <a:ext uri="{FF2B5EF4-FFF2-40B4-BE49-F238E27FC236}">
                <a16:creationId xmlns:a16="http://schemas.microsoft.com/office/drawing/2014/main" id="{A7309808-6B0E-606F-297D-0EA205FDCFD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l="2026" r="9376" b="-1"/>
          <a:stretch/>
        </p:blipFill>
        <p:spPr>
          <a:xfrm>
            <a:off x="20" y="10"/>
            <a:ext cx="9102514" cy="6857990"/>
          </a:xfrm>
          <a:custGeom>
            <a:avLst/>
            <a:gdLst/>
            <a:ahLst/>
            <a:cxnLst/>
            <a:rect l="l" t="t" r="r" b="b"/>
            <a:pathLst>
              <a:path w="9102534" h="6858000">
                <a:moveTo>
                  <a:pt x="0" y="0"/>
                </a:moveTo>
                <a:lnTo>
                  <a:pt x="9102534" y="0"/>
                </a:lnTo>
                <a:lnTo>
                  <a:pt x="9102532" y="2"/>
                </a:lnTo>
                <a:cubicBezTo>
                  <a:pt x="9102532" y="3"/>
                  <a:pt x="9102531" y="3"/>
                  <a:pt x="9102531" y="4"/>
                </a:cubicBezTo>
                <a:lnTo>
                  <a:pt x="309194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4" name="Freeform: Shape 25">
            <a:extLst>
              <a:ext uri="{FF2B5EF4-FFF2-40B4-BE49-F238E27FC236}">
                <a16:creationId xmlns:a16="http://schemas.microsoft.com/office/drawing/2014/main" id="{BFB227E1-F100-4CF9-9797-1E2001BBE2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6885325" cy="6858000"/>
          </a:xfrm>
          <a:custGeom>
            <a:avLst/>
            <a:gdLst>
              <a:gd name="connsiteX0" fmla="*/ 4456883 w 6885325"/>
              <a:gd name="connsiteY0" fmla="*/ 6858000 h 6858000"/>
              <a:gd name="connsiteX1" fmla="*/ 0 w 6885325"/>
              <a:gd name="connsiteY1" fmla="*/ 6858000 h 6858000"/>
              <a:gd name="connsiteX2" fmla="*/ 6010592 w 6885325"/>
              <a:gd name="connsiteY2" fmla="*/ 0 h 6858000"/>
              <a:gd name="connsiteX3" fmla="*/ 6885325 w 6885325"/>
              <a:gd name="connsiteY3" fmla="*/ 0 h 6858000"/>
              <a:gd name="connsiteX4" fmla="*/ 6885325 w 6885325"/>
              <a:gd name="connsiteY4" fmla="*/ 1545581 h 6858000"/>
              <a:gd name="connsiteX5" fmla="*/ 6885324 w 6885325"/>
              <a:gd name="connsiteY5" fmla="*/ 1545582 h 6858000"/>
              <a:gd name="connsiteX6" fmla="*/ 6885324 w 6885325"/>
              <a:gd name="connsiteY6" fmla="*/ 4070877 h 6858000"/>
              <a:gd name="connsiteX7" fmla="*/ 6885325 w 6885325"/>
              <a:gd name="connsiteY7" fmla="*/ 4070876 h 6858000"/>
              <a:gd name="connsiteX8" fmla="*/ 6885325 w 6885325"/>
              <a:gd name="connsiteY8" fmla="*/ 6857999 h 6858000"/>
              <a:gd name="connsiteX9" fmla="*/ 4456884 w 6885325"/>
              <a:gd name="connsiteY9" fmla="*/ 6857999 h 6858000"/>
              <a:gd name="connsiteX0" fmla="*/ 4456884 w 6885325"/>
              <a:gd name="connsiteY0" fmla="*/ 6857999 h 6858000"/>
              <a:gd name="connsiteX1" fmla="*/ 0 w 6885325"/>
              <a:gd name="connsiteY1" fmla="*/ 6858000 h 6858000"/>
              <a:gd name="connsiteX2" fmla="*/ 6010592 w 6885325"/>
              <a:gd name="connsiteY2" fmla="*/ 0 h 6858000"/>
              <a:gd name="connsiteX3" fmla="*/ 6885325 w 6885325"/>
              <a:gd name="connsiteY3" fmla="*/ 0 h 6858000"/>
              <a:gd name="connsiteX4" fmla="*/ 6885325 w 6885325"/>
              <a:gd name="connsiteY4" fmla="*/ 1545581 h 6858000"/>
              <a:gd name="connsiteX5" fmla="*/ 6885324 w 6885325"/>
              <a:gd name="connsiteY5" fmla="*/ 1545582 h 6858000"/>
              <a:gd name="connsiteX6" fmla="*/ 6885324 w 6885325"/>
              <a:gd name="connsiteY6" fmla="*/ 4070877 h 6858000"/>
              <a:gd name="connsiteX7" fmla="*/ 6885325 w 6885325"/>
              <a:gd name="connsiteY7" fmla="*/ 4070876 h 6858000"/>
              <a:gd name="connsiteX8" fmla="*/ 6885325 w 6885325"/>
              <a:gd name="connsiteY8" fmla="*/ 6857999 h 6858000"/>
              <a:gd name="connsiteX9" fmla="*/ 4456884 w 6885325"/>
              <a:gd name="connsiteY9" fmla="*/ 6857999 h 6858000"/>
              <a:gd name="connsiteX0" fmla="*/ 6885325 w 6885325"/>
              <a:gd name="connsiteY0" fmla="*/ 6857999 h 6858000"/>
              <a:gd name="connsiteX1" fmla="*/ 0 w 6885325"/>
              <a:gd name="connsiteY1" fmla="*/ 6858000 h 6858000"/>
              <a:gd name="connsiteX2" fmla="*/ 6010592 w 6885325"/>
              <a:gd name="connsiteY2" fmla="*/ 0 h 6858000"/>
              <a:gd name="connsiteX3" fmla="*/ 6885325 w 6885325"/>
              <a:gd name="connsiteY3" fmla="*/ 0 h 6858000"/>
              <a:gd name="connsiteX4" fmla="*/ 6885325 w 6885325"/>
              <a:gd name="connsiteY4" fmla="*/ 1545581 h 6858000"/>
              <a:gd name="connsiteX5" fmla="*/ 6885324 w 6885325"/>
              <a:gd name="connsiteY5" fmla="*/ 1545582 h 6858000"/>
              <a:gd name="connsiteX6" fmla="*/ 6885324 w 6885325"/>
              <a:gd name="connsiteY6" fmla="*/ 4070877 h 6858000"/>
              <a:gd name="connsiteX7" fmla="*/ 6885325 w 6885325"/>
              <a:gd name="connsiteY7" fmla="*/ 4070876 h 6858000"/>
              <a:gd name="connsiteX8" fmla="*/ 6885325 w 6885325"/>
              <a:gd name="connsiteY8" fmla="*/ 6857999 h 6858000"/>
              <a:gd name="connsiteX0" fmla="*/ 6885325 w 6885325"/>
              <a:gd name="connsiteY0" fmla="*/ 6857999 h 6858000"/>
              <a:gd name="connsiteX1" fmla="*/ 0 w 6885325"/>
              <a:gd name="connsiteY1" fmla="*/ 6858000 h 6858000"/>
              <a:gd name="connsiteX2" fmla="*/ 6010592 w 6885325"/>
              <a:gd name="connsiteY2" fmla="*/ 0 h 6858000"/>
              <a:gd name="connsiteX3" fmla="*/ 6885325 w 6885325"/>
              <a:gd name="connsiteY3" fmla="*/ 0 h 6858000"/>
              <a:gd name="connsiteX4" fmla="*/ 6885325 w 6885325"/>
              <a:gd name="connsiteY4" fmla="*/ 1545581 h 6858000"/>
              <a:gd name="connsiteX5" fmla="*/ 6885324 w 6885325"/>
              <a:gd name="connsiteY5" fmla="*/ 1545582 h 6858000"/>
              <a:gd name="connsiteX6" fmla="*/ 6885324 w 6885325"/>
              <a:gd name="connsiteY6" fmla="*/ 4070877 h 6858000"/>
              <a:gd name="connsiteX7" fmla="*/ 6885325 w 6885325"/>
              <a:gd name="connsiteY7" fmla="*/ 6857999 h 6858000"/>
              <a:gd name="connsiteX0" fmla="*/ 6885325 w 6885325"/>
              <a:gd name="connsiteY0" fmla="*/ 6857999 h 6858000"/>
              <a:gd name="connsiteX1" fmla="*/ 0 w 6885325"/>
              <a:gd name="connsiteY1" fmla="*/ 6858000 h 6858000"/>
              <a:gd name="connsiteX2" fmla="*/ 6010592 w 6885325"/>
              <a:gd name="connsiteY2" fmla="*/ 0 h 6858000"/>
              <a:gd name="connsiteX3" fmla="*/ 6885325 w 6885325"/>
              <a:gd name="connsiteY3" fmla="*/ 0 h 6858000"/>
              <a:gd name="connsiteX4" fmla="*/ 6885325 w 6885325"/>
              <a:gd name="connsiteY4" fmla="*/ 1545581 h 6858000"/>
              <a:gd name="connsiteX5" fmla="*/ 6885324 w 6885325"/>
              <a:gd name="connsiteY5" fmla="*/ 1545582 h 6858000"/>
              <a:gd name="connsiteX6" fmla="*/ 6885325 w 6885325"/>
              <a:gd name="connsiteY6" fmla="*/ 6857999 h 6858000"/>
              <a:gd name="connsiteX0" fmla="*/ 6885325 w 6885325"/>
              <a:gd name="connsiteY0" fmla="*/ 6857999 h 6858000"/>
              <a:gd name="connsiteX1" fmla="*/ 0 w 6885325"/>
              <a:gd name="connsiteY1" fmla="*/ 6858000 h 6858000"/>
              <a:gd name="connsiteX2" fmla="*/ 6010592 w 6885325"/>
              <a:gd name="connsiteY2" fmla="*/ 0 h 6858000"/>
              <a:gd name="connsiteX3" fmla="*/ 6885325 w 6885325"/>
              <a:gd name="connsiteY3" fmla="*/ 0 h 6858000"/>
              <a:gd name="connsiteX4" fmla="*/ 6885325 w 6885325"/>
              <a:gd name="connsiteY4" fmla="*/ 1545581 h 6858000"/>
              <a:gd name="connsiteX5" fmla="*/ 6885325 w 6885325"/>
              <a:gd name="connsiteY5" fmla="*/ 6857999 h 6858000"/>
              <a:gd name="connsiteX0" fmla="*/ 6885325 w 6885325"/>
              <a:gd name="connsiteY0" fmla="*/ 6857999 h 6858000"/>
              <a:gd name="connsiteX1" fmla="*/ 0 w 6885325"/>
              <a:gd name="connsiteY1" fmla="*/ 6858000 h 6858000"/>
              <a:gd name="connsiteX2" fmla="*/ 6010592 w 6885325"/>
              <a:gd name="connsiteY2" fmla="*/ 0 h 6858000"/>
              <a:gd name="connsiteX3" fmla="*/ 6885325 w 6885325"/>
              <a:gd name="connsiteY3" fmla="*/ 0 h 6858000"/>
              <a:gd name="connsiteX4" fmla="*/ 6885325 w 6885325"/>
              <a:gd name="connsiteY4" fmla="*/ 685799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85325" h="6858000">
                <a:moveTo>
                  <a:pt x="6885325" y="6857999"/>
                </a:moveTo>
                <a:lnTo>
                  <a:pt x="0" y="6858000"/>
                </a:lnTo>
                <a:lnTo>
                  <a:pt x="6010592" y="0"/>
                </a:lnTo>
                <a:lnTo>
                  <a:pt x="6885325" y="0"/>
                </a:lnTo>
                <a:lnTo>
                  <a:pt x="6885325" y="6857999"/>
                </a:lnTo>
                <a:close/>
              </a:path>
            </a:pathLst>
          </a:custGeom>
          <a:solidFill>
            <a:srgbClr val="000000">
              <a:alpha val="6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5171DD83-5BBE-C05F-6A25-DADCFB1E4F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1" y="1203866"/>
            <a:ext cx="3813888" cy="195834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 err="1">
                <a:solidFill>
                  <a:srgbClr val="FFFFFF"/>
                </a:solidFill>
                <a:latin typeface="Arial"/>
                <a:cs typeface="Arial"/>
              </a:rPr>
              <a:t>Porównanie</a:t>
            </a:r>
            <a:r>
              <a:rPr lang="en-US" sz="2800">
                <a:solidFill>
                  <a:srgbClr val="FFFFFF"/>
                </a:solidFill>
                <a:latin typeface="Arial"/>
                <a:cs typeface="Arial"/>
              </a:rPr>
              <a:t> </a:t>
            </a:r>
            <a:br>
              <a:rPr lang="en-US" sz="2800">
                <a:solidFill>
                  <a:srgbClr val="FFFFFF"/>
                </a:solidFill>
                <a:latin typeface="Arial"/>
                <a:cs typeface="Arial"/>
              </a:rPr>
            </a:br>
            <a:r>
              <a:rPr lang="en-US" sz="2800" err="1">
                <a:solidFill>
                  <a:srgbClr val="FFFFFF"/>
                </a:solidFill>
                <a:latin typeface="Arial"/>
                <a:cs typeface="Arial"/>
              </a:rPr>
              <a:t>wybranych</a:t>
            </a:r>
            <a:r>
              <a:rPr lang="en-US" sz="2800">
                <a:solidFill>
                  <a:srgbClr val="FFFFFF"/>
                </a:solidFill>
                <a:latin typeface="Arial"/>
                <a:cs typeface="Arial"/>
              </a:rPr>
              <a:t> </a:t>
            </a:r>
            <a:br>
              <a:rPr lang="en-US" sz="2800">
                <a:solidFill>
                  <a:srgbClr val="FFFFFF"/>
                </a:solidFill>
                <a:latin typeface="Arial"/>
                <a:cs typeface="Arial"/>
              </a:rPr>
            </a:br>
            <a:r>
              <a:rPr lang="en-US" sz="2800" kern="1200" err="1">
                <a:solidFill>
                  <a:srgbClr val="FFFFFF"/>
                </a:solidFill>
                <a:latin typeface="Arial"/>
                <a:cs typeface="Arial"/>
              </a:rPr>
              <a:t>algorytmów</a:t>
            </a:r>
            <a:r>
              <a:rPr lang="en-US" sz="2800" kern="120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2800" kern="1200" err="1">
                <a:solidFill>
                  <a:srgbClr val="FFFFFF"/>
                </a:solidFill>
                <a:latin typeface="Arial"/>
                <a:cs typeface="Arial"/>
              </a:rPr>
              <a:t>nawigacyjnych</a:t>
            </a:r>
            <a:endParaRPr lang="en-US" sz="2800" kern="120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86F3E26B-7816-ACE8-5BAF-3E01371563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35907" y="2603922"/>
            <a:ext cx="4713092" cy="311107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>
              <a:lnSpc>
                <a:spcPct val="120000"/>
              </a:lnSpc>
            </a:pPr>
            <a:r>
              <a:rPr lang="en-US">
                <a:latin typeface="Arial"/>
                <a:cs typeface="Arial"/>
              </a:rPr>
              <a:t>Michał Bazan</a:t>
            </a:r>
          </a:p>
          <a:p>
            <a:pPr algn="r">
              <a:lnSpc>
                <a:spcPct val="120000"/>
              </a:lnSpc>
            </a:pPr>
            <a:endParaRPr lang="en-US">
              <a:latin typeface="Arial"/>
              <a:cs typeface="Arial"/>
            </a:endParaRPr>
          </a:p>
          <a:p>
            <a:pPr algn="r">
              <a:lnSpc>
                <a:spcPct val="120000"/>
              </a:lnSpc>
            </a:pPr>
            <a:r>
              <a:rPr lang="en-US" err="1">
                <a:latin typeface="Arial"/>
                <a:cs typeface="Arial"/>
              </a:rPr>
              <a:t>Opiekun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pracy</a:t>
            </a:r>
            <a:r>
              <a:rPr lang="en-US">
                <a:latin typeface="Arial"/>
                <a:cs typeface="Arial"/>
              </a:rPr>
              <a:t>:</a:t>
            </a:r>
          </a:p>
          <a:p>
            <a:pPr algn="r">
              <a:lnSpc>
                <a:spcPct val="120000"/>
              </a:lnSpc>
            </a:pPr>
            <a:r>
              <a:rPr lang="en-US" err="1">
                <a:latin typeface="Arial"/>
                <a:cs typeface="Arial"/>
              </a:rPr>
              <a:t>dr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inż</a:t>
            </a:r>
            <a:r>
              <a:rPr lang="en-US">
                <a:latin typeface="Arial"/>
                <a:cs typeface="Arial"/>
              </a:rPr>
              <a:t>. Dariusz </a:t>
            </a:r>
            <a:r>
              <a:rPr lang="en-US" err="1">
                <a:latin typeface="Arial"/>
                <a:cs typeface="Arial"/>
              </a:rPr>
              <a:t>Rzońca</a:t>
            </a:r>
          </a:p>
        </p:txBody>
      </p:sp>
      <p:cxnSp>
        <p:nvCxnSpPr>
          <p:cNvPr id="45" name="Straight Connector 27">
            <a:extLst>
              <a:ext uri="{FF2B5EF4-FFF2-40B4-BE49-F238E27FC236}">
                <a16:creationId xmlns:a16="http://schemas.microsoft.com/office/drawing/2014/main" id="{A06758A3-C4A6-479A-8755-3BEC631429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33837" y="6172200"/>
            <a:ext cx="976063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75461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F28BB5A-5E25-BCDF-AF38-411CE96B65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latin typeface="Arial"/>
                <a:cs typeface="Arial"/>
              </a:rPr>
              <a:t>Wyniki działania algorytmu</a:t>
            </a:r>
          </a:p>
        </p:txBody>
      </p:sp>
      <p:pic>
        <p:nvPicPr>
          <p:cNvPr id="6" name="Symbol zastępczy zawartości 5" descr="Obraz zawierający tekst, linia, Wykres, diagram&#10;&#10;Opis wygenerowany automatycznie">
            <a:extLst>
              <a:ext uri="{FF2B5EF4-FFF2-40B4-BE49-F238E27FC236}">
                <a16:creationId xmlns:a16="http://schemas.microsoft.com/office/drawing/2014/main" id="{A7BCEDF1-028A-30AB-B063-6C8AC7FC6F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31481" y="2332026"/>
            <a:ext cx="4529037" cy="3567118"/>
          </a:xfrm>
        </p:spPr>
      </p:pic>
    </p:spTree>
    <p:extLst>
      <p:ext uri="{BB962C8B-B14F-4D97-AF65-F5344CB8AC3E}">
        <p14:creationId xmlns:p14="http://schemas.microsoft.com/office/powerpoint/2010/main" val="31701265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F28BB5A-5E25-BCDF-AF38-411CE96B65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>
                <a:latin typeface="Arial"/>
                <a:cs typeface="Arial"/>
              </a:rPr>
              <a:t>Wyniki działania algorytmu</a:t>
            </a:r>
          </a:p>
        </p:txBody>
      </p:sp>
      <p:graphicFrame>
        <p:nvGraphicFramePr>
          <p:cNvPr id="5" name="Symbol zastępczy zawartości 2">
            <a:extLst>
              <a:ext uri="{FF2B5EF4-FFF2-40B4-BE49-F238E27FC236}">
                <a16:creationId xmlns:a16="http://schemas.microsoft.com/office/drawing/2014/main" id="{1F4D095C-ED45-4CE7-93F2-57BAF65A03F2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143000" y="2332026"/>
          <a:ext cx="9905999" cy="35671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950307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008C35D-1224-EBC8-1291-3F8A24D91D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Wyniki działania algorytmu</a:t>
            </a:r>
          </a:p>
        </p:txBody>
      </p:sp>
      <p:pic>
        <p:nvPicPr>
          <p:cNvPr id="5" name="Obraz 4" descr="Obraz zawierający tekst, Wykres, linia, zrzut ekranu&#10;&#10;Opis wygenerowany automatycznie">
            <a:extLst>
              <a:ext uri="{FF2B5EF4-FFF2-40B4-BE49-F238E27FC236}">
                <a16:creationId xmlns:a16="http://schemas.microsoft.com/office/drawing/2014/main" id="{21D1978F-A81C-267D-956E-F62E996E4B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514" y="3151951"/>
            <a:ext cx="2994637" cy="2333350"/>
          </a:xfrm>
          <a:prstGeom prst="rect">
            <a:avLst/>
          </a:prstGeom>
        </p:spPr>
      </p:pic>
      <p:pic>
        <p:nvPicPr>
          <p:cNvPr id="7" name="Obraz 6" descr="Obraz zawierający tekst, Wykres, linia, Czcionka&#10;&#10;Opis wygenerowany automatycznie">
            <a:extLst>
              <a:ext uri="{FF2B5EF4-FFF2-40B4-BE49-F238E27FC236}">
                <a16:creationId xmlns:a16="http://schemas.microsoft.com/office/drawing/2014/main" id="{57478BE3-CE00-B889-45A8-9DC4D98118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1993" y="3152755"/>
            <a:ext cx="3008016" cy="2336485"/>
          </a:xfrm>
          <a:prstGeom prst="rect">
            <a:avLst/>
          </a:prstGeom>
        </p:spPr>
      </p:pic>
      <p:pic>
        <p:nvPicPr>
          <p:cNvPr id="9" name="Obraz 8" descr="Obraz zawierający tekst, Wykres, linia, zrzut ekranu&#10;&#10;Opis wygenerowany automatycznie">
            <a:extLst>
              <a:ext uri="{FF2B5EF4-FFF2-40B4-BE49-F238E27FC236}">
                <a16:creationId xmlns:a16="http://schemas.microsoft.com/office/drawing/2014/main" id="{548A3B05-7014-3F90-27D6-71421D7393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2985" y="3153719"/>
            <a:ext cx="2982758" cy="2338012"/>
          </a:xfrm>
          <a:prstGeom prst="rect">
            <a:avLst/>
          </a:prstGeom>
        </p:spPr>
      </p:pic>
      <p:sp>
        <p:nvSpPr>
          <p:cNvPr id="10" name="pole tekstowe 9">
            <a:extLst>
              <a:ext uri="{FF2B5EF4-FFF2-40B4-BE49-F238E27FC236}">
                <a16:creationId xmlns:a16="http://schemas.microsoft.com/office/drawing/2014/main" id="{68EF1592-06B9-D9C3-848C-D5F258E075EB}"/>
              </a:ext>
            </a:extLst>
          </p:cNvPr>
          <p:cNvSpPr txBox="1"/>
          <p:nvPr/>
        </p:nvSpPr>
        <p:spPr>
          <a:xfrm>
            <a:off x="1232099" y="2838252"/>
            <a:ext cx="2815872" cy="3231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l-PL" sz="1500" err="1">
                <a:latin typeface="10"/>
                <a:cs typeface="Arial"/>
              </a:rPr>
              <a:t>Kp</a:t>
            </a:r>
            <a:r>
              <a:rPr lang="pl-PL" sz="1500">
                <a:latin typeface="10"/>
                <a:cs typeface="Arial"/>
              </a:rPr>
              <a:t> = 6.48, Ti = 2.93, </a:t>
            </a:r>
            <a:r>
              <a:rPr lang="pl-PL" sz="1500" err="1">
                <a:latin typeface="10"/>
                <a:cs typeface="Arial"/>
              </a:rPr>
              <a:t>Td</a:t>
            </a:r>
            <a:r>
              <a:rPr lang="pl-PL" sz="1500">
                <a:latin typeface="10"/>
                <a:cs typeface="Arial"/>
              </a:rPr>
              <a:t> = 2.34</a:t>
            </a:r>
            <a:endParaRPr lang="pl-PL" sz="1500">
              <a:latin typeface="10"/>
            </a:endParaRPr>
          </a:p>
        </p:txBody>
      </p:sp>
      <p:sp>
        <p:nvSpPr>
          <p:cNvPr id="11" name="pole tekstowe 10">
            <a:extLst>
              <a:ext uri="{FF2B5EF4-FFF2-40B4-BE49-F238E27FC236}">
                <a16:creationId xmlns:a16="http://schemas.microsoft.com/office/drawing/2014/main" id="{E084D766-987B-936F-88BD-39CA9B1E339C}"/>
              </a:ext>
            </a:extLst>
          </p:cNvPr>
          <p:cNvSpPr txBox="1"/>
          <p:nvPr/>
        </p:nvSpPr>
        <p:spPr>
          <a:xfrm>
            <a:off x="4254413" y="2838251"/>
            <a:ext cx="3680613" cy="3231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l-PL" sz="1500" err="1">
                <a:ea typeface="+mn-lt"/>
                <a:cs typeface="+mn-lt"/>
              </a:rPr>
              <a:t>Kp</a:t>
            </a:r>
            <a:r>
              <a:rPr lang="pl-PL" sz="1500">
                <a:ea typeface="+mn-lt"/>
                <a:cs typeface="+mn-lt"/>
              </a:rPr>
              <a:t> = 29.50, Ti = 14.54, </a:t>
            </a:r>
            <a:r>
              <a:rPr lang="pl-PL" sz="1500" err="1">
                <a:ea typeface="+mn-lt"/>
                <a:cs typeface="+mn-lt"/>
              </a:rPr>
              <a:t>Td</a:t>
            </a:r>
            <a:r>
              <a:rPr lang="pl-PL" sz="1500">
                <a:ea typeface="+mn-lt"/>
                <a:cs typeface="+mn-lt"/>
              </a:rPr>
              <a:t> = 1.37 </a:t>
            </a:r>
            <a:endParaRPr lang="pl-PL"/>
          </a:p>
        </p:txBody>
      </p:sp>
      <p:sp>
        <p:nvSpPr>
          <p:cNvPr id="12" name="pole tekstowe 11">
            <a:extLst>
              <a:ext uri="{FF2B5EF4-FFF2-40B4-BE49-F238E27FC236}">
                <a16:creationId xmlns:a16="http://schemas.microsoft.com/office/drawing/2014/main" id="{B4496EDB-4C36-86D4-98EF-51210CB1136D}"/>
              </a:ext>
            </a:extLst>
          </p:cNvPr>
          <p:cNvSpPr txBox="1"/>
          <p:nvPr/>
        </p:nvSpPr>
        <p:spPr>
          <a:xfrm>
            <a:off x="7858931" y="2838252"/>
            <a:ext cx="3389512" cy="3231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l-PL" sz="1500" err="1">
                <a:ea typeface="+mn-lt"/>
                <a:cs typeface="+mn-lt"/>
              </a:rPr>
              <a:t>Kp</a:t>
            </a:r>
            <a:r>
              <a:rPr lang="pl-PL" sz="1500">
                <a:ea typeface="+mn-lt"/>
                <a:cs typeface="+mn-lt"/>
              </a:rPr>
              <a:t> = 11.98, Ti = 1.59, </a:t>
            </a:r>
            <a:r>
              <a:rPr lang="pl-PL" sz="1500" err="1">
                <a:ea typeface="+mn-lt"/>
                <a:cs typeface="+mn-lt"/>
              </a:rPr>
              <a:t>Td</a:t>
            </a:r>
            <a:r>
              <a:rPr lang="pl-PL" sz="1500">
                <a:ea typeface="+mn-lt"/>
                <a:cs typeface="+mn-lt"/>
              </a:rPr>
              <a:t> = 1.34 </a:t>
            </a:r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4508149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4F20867-41B0-484D-9DA7-0FC742D31A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9">
            <a:extLst>
              <a:ext uri="{FF2B5EF4-FFF2-40B4-BE49-F238E27FC236}">
                <a16:creationId xmlns:a16="http://schemas.microsoft.com/office/drawing/2014/main" id="{E37FD100-AD6C-4FB9-B662-CC1C2F000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16497" y="1526602"/>
            <a:ext cx="4667254" cy="5330310"/>
          </a:xfrm>
          <a:custGeom>
            <a:avLst/>
            <a:gdLst>
              <a:gd name="connsiteX0" fmla="*/ 4667254 w 4667254"/>
              <a:gd name="connsiteY0" fmla="*/ 0 h 5325271"/>
              <a:gd name="connsiteX1" fmla="*/ 4667254 w 4667254"/>
              <a:gd name="connsiteY1" fmla="*/ 2543639 h 5325271"/>
              <a:gd name="connsiteX2" fmla="*/ 2229334 w 4667254"/>
              <a:gd name="connsiteY2" fmla="*/ 5325271 h 5325271"/>
              <a:gd name="connsiteX3" fmla="*/ 0 w 4667254"/>
              <a:gd name="connsiteY3" fmla="*/ 5325271 h 5325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67254" h="5325271">
                <a:moveTo>
                  <a:pt x="4667254" y="0"/>
                </a:moveTo>
                <a:lnTo>
                  <a:pt x="4667254" y="2543639"/>
                </a:lnTo>
                <a:lnTo>
                  <a:pt x="2229334" y="5325271"/>
                </a:lnTo>
                <a:lnTo>
                  <a:pt x="0" y="5325271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ED011829-8C99-3A13-9044-017840DF47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872937"/>
            <a:ext cx="8862060" cy="1360898"/>
          </a:xfrm>
        </p:spPr>
        <p:txBody>
          <a:bodyPr>
            <a:normAutofit/>
          </a:bodyPr>
          <a:lstStyle/>
          <a:p>
            <a:r>
              <a:rPr lang="pl-PL" dirty="0">
                <a:latin typeface="Arial"/>
                <a:cs typeface="Arial"/>
              </a:rPr>
              <a:t>Porównanie algorytmu genetycznego z metodą klasyczną</a:t>
            </a:r>
            <a:endParaRPr lang="pl-PL">
              <a:latin typeface="Arial"/>
              <a:cs typeface="Arial"/>
            </a:endParaRP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E865C766-A8DF-F81F-9DB0-8D13CE9D12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2999" y="2332029"/>
            <a:ext cx="6972301" cy="3524486"/>
          </a:xfrm>
        </p:spPr>
        <p:txBody>
          <a:bodyPr vert="horz" lIns="91440" tIns="45720" rIns="91440" bIns="45720" rtlCol="0">
            <a:normAutofit/>
          </a:bodyPr>
          <a:lstStyle/>
          <a:p>
            <a:pPr marL="457200" indent="-457200">
              <a:buAutoNum type="alphaLcParenR"/>
            </a:pPr>
            <a:r>
              <a:rPr lang="pl-PL" dirty="0">
                <a:latin typeface="Arial"/>
                <a:cs typeface="Arial"/>
              </a:rPr>
              <a:t>Metoda Zieglera-</a:t>
            </a:r>
            <a:r>
              <a:rPr lang="pl-PL" dirty="0" err="1">
                <a:latin typeface="Arial"/>
                <a:cs typeface="Arial"/>
              </a:rPr>
              <a:t>Nicholsa</a:t>
            </a:r>
            <a:r>
              <a:rPr lang="pl-PL" dirty="0">
                <a:latin typeface="Arial"/>
                <a:cs typeface="Arial"/>
              </a:rPr>
              <a:t>:</a:t>
            </a:r>
            <a:br>
              <a:rPr lang="pl-PL">
                <a:latin typeface="Arial"/>
              </a:rPr>
            </a:br>
            <a:r>
              <a:rPr lang="pl-PL" dirty="0">
                <a:latin typeface="Arial"/>
                <a:cs typeface="Arial"/>
              </a:rPr>
              <a:t>- Czas regulacji ok 192ms</a:t>
            </a:r>
            <a:br>
              <a:rPr lang="pl-PL">
                <a:latin typeface="Arial"/>
              </a:rPr>
            </a:br>
            <a:r>
              <a:rPr lang="pl-PL" dirty="0">
                <a:latin typeface="Arial"/>
                <a:cs typeface="Arial"/>
              </a:rPr>
              <a:t>- Niedoregulowanie, zbyt delikatny regulator</a:t>
            </a:r>
          </a:p>
          <a:p>
            <a:pPr marL="457200" indent="-457200">
              <a:buAutoNum type="alphaLcParenR"/>
            </a:pPr>
            <a:r>
              <a:rPr lang="pl-PL" dirty="0">
                <a:latin typeface="Arial"/>
                <a:cs typeface="Arial"/>
              </a:rPr>
              <a:t>Algorytm genetyczny</a:t>
            </a:r>
            <a:br>
              <a:rPr lang="pl-PL">
                <a:latin typeface="Arial"/>
                <a:cs typeface="Arial"/>
              </a:rPr>
            </a:br>
            <a:r>
              <a:rPr lang="pl-PL" dirty="0">
                <a:latin typeface="Arial"/>
                <a:cs typeface="Arial"/>
              </a:rPr>
              <a:t>- Czasy regulacji ok 600ms </a:t>
            </a:r>
            <a:br>
              <a:rPr lang="pl-PL">
                <a:latin typeface="Arial"/>
                <a:cs typeface="Arial"/>
              </a:rPr>
            </a:br>
            <a:r>
              <a:rPr lang="pl-PL" dirty="0">
                <a:latin typeface="Arial"/>
                <a:cs typeface="Arial"/>
              </a:rPr>
              <a:t>- Satysfakcjonująca regulacja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0249902-6C42-4139-A46F-ADF022B8C1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33837" y="6172200"/>
            <a:ext cx="976063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21705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4F20867-41B0-484D-9DA7-0FC742D31A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E37FD100-AD6C-4FB9-B662-CC1C2F000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16497" y="1526602"/>
            <a:ext cx="4667254" cy="5330310"/>
          </a:xfrm>
          <a:custGeom>
            <a:avLst/>
            <a:gdLst>
              <a:gd name="connsiteX0" fmla="*/ 4667254 w 4667254"/>
              <a:gd name="connsiteY0" fmla="*/ 0 h 5325271"/>
              <a:gd name="connsiteX1" fmla="*/ 4667254 w 4667254"/>
              <a:gd name="connsiteY1" fmla="*/ 2543639 h 5325271"/>
              <a:gd name="connsiteX2" fmla="*/ 2229334 w 4667254"/>
              <a:gd name="connsiteY2" fmla="*/ 5325271 h 5325271"/>
              <a:gd name="connsiteX3" fmla="*/ 0 w 4667254"/>
              <a:gd name="connsiteY3" fmla="*/ 5325271 h 5325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67254" h="5325271">
                <a:moveTo>
                  <a:pt x="4667254" y="0"/>
                </a:moveTo>
                <a:lnTo>
                  <a:pt x="4667254" y="2543639"/>
                </a:lnTo>
                <a:lnTo>
                  <a:pt x="2229334" y="5325271"/>
                </a:lnTo>
                <a:lnTo>
                  <a:pt x="0" y="5325271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86309F0A-48ED-DFB6-8F4E-98EDD32A8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872937"/>
            <a:ext cx="8862060" cy="1360898"/>
          </a:xfrm>
        </p:spPr>
        <p:txBody>
          <a:bodyPr>
            <a:normAutofit/>
          </a:bodyPr>
          <a:lstStyle/>
          <a:p>
            <a:r>
              <a:rPr lang="pl-PL">
                <a:latin typeface="Arial"/>
                <a:cs typeface="Arial"/>
              </a:rPr>
              <a:t>Porównanie algorytmu genetycznego z metodą klasyczną - wnioski</a:t>
            </a:r>
            <a:endParaRPr lang="en-US">
              <a:latin typeface="Arial"/>
              <a:cs typeface="Arial"/>
            </a:endParaRP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FFCB38A3-C9F1-1018-3395-92FFFDFFC8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2999" y="2332029"/>
            <a:ext cx="6972301" cy="3524486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10000"/>
              </a:lnSpc>
            </a:pPr>
            <a:r>
              <a:rPr lang="pl-PL" sz="1400">
                <a:latin typeface="Arial"/>
                <a:cs typeface="Arial"/>
              </a:rPr>
              <a:t>Ze względu na prostotę obiektu jakim jest silnik DC, różne nastawy regulatora są w stanie usatysfakcjonować stawiane przed nim wymagania,</a:t>
            </a:r>
            <a:endParaRPr lang="pl-PL" sz="1400"/>
          </a:p>
          <a:p>
            <a:pPr>
              <a:lnSpc>
                <a:spcPct val="110000"/>
              </a:lnSpc>
            </a:pPr>
            <a:r>
              <a:rPr lang="pl-PL" sz="1400">
                <a:latin typeface="Arial"/>
                <a:cs typeface="Arial"/>
              </a:rPr>
              <a:t>Nastawy wyznaczone metodą klasyczną nie satysfakcjonują potrzeb, ponieważ występuje niedoregulowanie a ponadto jeden z silników nie reaguje na wymuszenie,</a:t>
            </a:r>
          </a:p>
          <a:p>
            <a:pPr>
              <a:lnSpc>
                <a:spcPct val="110000"/>
              </a:lnSpc>
            </a:pPr>
            <a:r>
              <a:rPr lang="pl-PL" sz="1400">
                <a:latin typeface="Arial"/>
                <a:cs typeface="Arial"/>
              </a:rPr>
              <a:t>Nastawy wyznaczone algorytmem genetycznym oferują stabilną regulację kosztem dłuższego czasu ustalania obiektu,</a:t>
            </a:r>
          </a:p>
          <a:p>
            <a:pPr>
              <a:lnSpc>
                <a:spcPct val="110000"/>
              </a:lnSpc>
            </a:pPr>
            <a:r>
              <a:rPr lang="pl-PL" sz="1400">
                <a:latin typeface="Arial"/>
                <a:cs typeface="Arial"/>
              </a:rPr>
              <a:t>Algorytm genetyczny po kilku epokach wyznacza lokalne optimum popadając w stagnację, dlatego przy bardziej złożonych obiektach warto rozważyć modyfikację parametrów algorytmu lub ponowną inicjalizację populacji jeśli najlepsze rozwiązanie jest daleko od kryterium stopu i nie zmienia się w kolejnych generacjach.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0249902-6C42-4139-A46F-ADF022B8C1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33837" y="6172200"/>
            <a:ext cx="976063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47626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4F20867-41B0-484D-9DA7-0FC742D31A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E37FD100-AD6C-4FB9-B662-CC1C2F000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16497" y="1526602"/>
            <a:ext cx="4667254" cy="5330310"/>
          </a:xfrm>
          <a:custGeom>
            <a:avLst/>
            <a:gdLst>
              <a:gd name="connsiteX0" fmla="*/ 4667254 w 4667254"/>
              <a:gd name="connsiteY0" fmla="*/ 0 h 5325271"/>
              <a:gd name="connsiteX1" fmla="*/ 4667254 w 4667254"/>
              <a:gd name="connsiteY1" fmla="*/ 2543639 h 5325271"/>
              <a:gd name="connsiteX2" fmla="*/ 2229334 w 4667254"/>
              <a:gd name="connsiteY2" fmla="*/ 5325271 h 5325271"/>
              <a:gd name="connsiteX3" fmla="*/ 0 w 4667254"/>
              <a:gd name="connsiteY3" fmla="*/ 5325271 h 5325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67254" h="5325271">
                <a:moveTo>
                  <a:pt x="4667254" y="0"/>
                </a:moveTo>
                <a:lnTo>
                  <a:pt x="4667254" y="2543639"/>
                </a:lnTo>
                <a:lnTo>
                  <a:pt x="2229334" y="5325271"/>
                </a:lnTo>
                <a:lnTo>
                  <a:pt x="0" y="5325271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EE30A71B-B264-1609-723D-743A7001A0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872937"/>
            <a:ext cx="8862060" cy="1360898"/>
          </a:xfrm>
        </p:spPr>
        <p:txBody>
          <a:bodyPr>
            <a:normAutofit/>
          </a:bodyPr>
          <a:lstStyle/>
          <a:p>
            <a:r>
              <a:rPr lang="pl-PL">
                <a:latin typeface="Arial"/>
                <a:ea typeface="+mj-lt"/>
                <a:cs typeface="+mj-lt"/>
              </a:rPr>
              <a:t>Porównanie statycznych algorytmów nawigacyjnych - opis eksperymentu</a:t>
            </a:r>
            <a:endParaRPr lang="pl-PL">
              <a:latin typeface="Arial"/>
              <a:cs typeface="Arial"/>
            </a:endParaRP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EA4664C9-59FA-012C-F42F-1EAEB97B7F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2999" y="2332029"/>
            <a:ext cx="6972301" cy="3524486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pl-PL" sz="1400">
                <a:latin typeface="Arial"/>
                <a:cs typeface="Arial"/>
              </a:rPr>
              <a:t>Eksperyment polegał na przetestowaniu algorytmu Dijkstry oraz A* z wybranymi metrykami (Manhattan, </a:t>
            </a:r>
            <a:r>
              <a:rPr lang="pl-PL" sz="1400" err="1">
                <a:latin typeface="Arial"/>
                <a:cs typeface="Arial"/>
              </a:rPr>
              <a:t>Euclidean</a:t>
            </a:r>
            <a:r>
              <a:rPr lang="pl-PL" sz="1400">
                <a:latin typeface="Arial"/>
                <a:cs typeface="Arial"/>
              </a:rPr>
              <a:t>, Max) na mapach i porównaniu otrzymanych wyników:</a:t>
            </a:r>
          </a:p>
          <a:p>
            <a:pPr marL="285750" indent="-285750">
              <a:lnSpc>
                <a:spcPct val="110000"/>
              </a:lnSpc>
            </a:pPr>
            <a:r>
              <a:rPr lang="pl-PL" sz="1400">
                <a:latin typeface="Arial"/>
                <a:cs typeface="Arial"/>
              </a:rPr>
              <a:t>Bez przeszkód o rozmiarach</a:t>
            </a:r>
          </a:p>
          <a:p>
            <a:pPr marL="400050" lvl="1" indent="-171450">
              <a:lnSpc>
                <a:spcPct val="110000"/>
              </a:lnSpc>
              <a:buFont typeface="Arial"/>
              <a:buChar char="•"/>
            </a:pPr>
            <a:r>
              <a:rPr lang="pl-PL" sz="1400" i="0">
                <a:latin typeface="Arial"/>
                <a:cs typeface="Arial"/>
              </a:rPr>
              <a:t>200x50</a:t>
            </a:r>
          </a:p>
          <a:p>
            <a:pPr marL="400050" lvl="1" indent="-171450">
              <a:lnSpc>
                <a:spcPct val="110000"/>
              </a:lnSpc>
              <a:buFont typeface="Arial"/>
              <a:buChar char="•"/>
            </a:pPr>
            <a:r>
              <a:rPr lang="pl-PL" sz="1400" i="0">
                <a:latin typeface="Arial"/>
                <a:cs typeface="Arial"/>
              </a:rPr>
              <a:t>200x200</a:t>
            </a:r>
          </a:p>
          <a:p>
            <a:pPr marL="400050" lvl="1" indent="-171450">
              <a:lnSpc>
                <a:spcPct val="110000"/>
              </a:lnSpc>
              <a:buFont typeface="Arial"/>
              <a:buChar char="•"/>
            </a:pPr>
            <a:r>
              <a:rPr lang="pl-PL" sz="1400" i="0">
                <a:latin typeface="Arial"/>
                <a:cs typeface="Arial"/>
              </a:rPr>
              <a:t>500x500</a:t>
            </a:r>
          </a:p>
          <a:p>
            <a:pPr marL="400050" lvl="1" indent="-171450">
              <a:lnSpc>
                <a:spcPct val="110000"/>
              </a:lnSpc>
              <a:buFont typeface="Arial"/>
              <a:buChar char="•"/>
            </a:pPr>
            <a:r>
              <a:rPr lang="pl-PL" sz="1400" i="0">
                <a:latin typeface="Arial"/>
                <a:cs typeface="Arial"/>
              </a:rPr>
              <a:t>1000x1000</a:t>
            </a:r>
          </a:p>
          <a:p>
            <a:pPr marL="400050" lvl="1" indent="-171450">
              <a:lnSpc>
                <a:spcPct val="110000"/>
              </a:lnSpc>
              <a:buFont typeface="Arial"/>
              <a:buChar char="•"/>
            </a:pPr>
            <a:r>
              <a:rPr lang="pl-PL" sz="1400" i="0">
                <a:latin typeface="Arial"/>
                <a:cs typeface="Arial"/>
              </a:rPr>
              <a:t>2000x2000</a:t>
            </a:r>
          </a:p>
          <a:p>
            <a:pPr marL="285750" indent="-285750">
              <a:lnSpc>
                <a:spcPct val="110000"/>
              </a:lnSpc>
              <a:buFont typeface="Arial,Sans-Serif"/>
              <a:buChar char="•"/>
            </a:pPr>
            <a:r>
              <a:rPr lang="pl-PL" sz="1400">
                <a:latin typeface="Arial"/>
                <a:cs typeface="Arial"/>
              </a:rPr>
              <a:t>Z losowo umieszczonymi przeszkodami na mapie o rozmiarach 200x50</a:t>
            </a:r>
          </a:p>
          <a:p>
            <a:pPr marL="400050" lvl="1" indent="-171450">
              <a:lnSpc>
                <a:spcPct val="110000"/>
              </a:lnSpc>
              <a:buFont typeface="Arial"/>
              <a:buChar char="•"/>
            </a:pPr>
            <a:endParaRPr lang="pl-PL" sz="1400" i="0">
              <a:latin typeface="Arial"/>
              <a:cs typeface="Arial"/>
            </a:endParaRPr>
          </a:p>
          <a:p>
            <a:pPr marL="400050" lvl="1" indent="-171450">
              <a:lnSpc>
                <a:spcPct val="110000"/>
              </a:lnSpc>
              <a:buFont typeface="Arial"/>
              <a:buChar char="•"/>
            </a:pPr>
            <a:endParaRPr lang="pl-PL" sz="1400" i="0">
              <a:latin typeface="Arial"/>
              <a:cs typeface="Arial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0249902-6C42-4139-A46F-ADF022B8C1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33837" y="6172200"/>
            <a:ext cx="976063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65477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382C6DE-611E-FE71-86AE-14F00777A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latin typeface="Arial"/>
                <a:cs typeface="Arial"/>
              </a:rPr>
              <a:t>Porównanie algorytmów statycznych na mapach bez przeszkód</a:t>
            </a:r>
            <a:endParaRPr lang="pl-PL" dirty="0"/>
          </a:p>
        </p:txBody>
      </p:sp>
      <p:pic>
        <p:nvPicPr>
          <p:cNvPr id="11" name="Symbol zastępczy zawartości 10" descr="Obraz zawierający tekst, linia, Wykres, diagram&#10;&#10;Opis wygenerowany automatycznie">
            <a:extLst>
              <a:ext uri="{FF2B5EF4-FFF2-40B4-BE49-F238E27FC236}">
                <a16:creationId xmlns:a16="http://schemas.microsoft.com/office/drawing/2014/main" id="{85BB0D71-F0F5-0DC7-3CDB-FF08A95F31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69888" y="2629256"/>
            <a:ext cx="4717551" cy="2852791"/>
          </a:xfrm>
        </p:spPr>
      </p:pic>
      <p:pic>
        <p:nvPicPr>
          <p:cNvPr id="4" name="Symbol zastępczy zawartości 4" descr="Obraz zawierający tekst, diagram, Wykres, linia&#10;&#10;Opis wygenerowany automatycznie">
            <a:extLst>
              <a:ext uri="{FF2B5EF4-FFF2-40B4-BE49-F238E27FC236}">
                <a16:creationId xmlns:a16="http://schemas.microsoft.com/office/drawing/2014/main" id="{04C8AFF4-8D08-A3FC-CC59-D9D200FF1F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1619" y="2629256"/>
            <a:ext cx="4717551" cy="2852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9989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F900C69-BDE0-77C2-CFC2-0C7CFB0FA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>
                <a:latin typeface="Arial"/>
                <a:cs typeface="Arial"/>
              </a:rPr>
              <a:t>Porównanie algorytmów statycznych na mapach bez przeszkód</a:t>
            </a:r>
            <a:endParaRPr lang="pl-PL"/>
          </a:p>
        </p:txBody>
      </p:sp>
      <p:pic>
        <p:nvPicPr>
          <p:cNvPr id="4" name="Symbol zastępczy zawartości 3" descr="Obraz zawierający tekst, diagram, linia, Wykres&#10;&#10;Opis wygenerowany automatycznie">
            <a:extLst>
              <a:ext uri="{FF2B5EF4-FFF2-40B4-BE49-F238E27FC236}">
                <a16:creationId xmlns:a16="http://schemas.microsoft.com/office/drawing/2014/main" id="{E3B19304-E1ED-3DDC-B131-3DAD3D4282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48000" y="2286785"/>
            <a:ext cx="6096000" cy="3657600"/>
          </a:xfrm>
        </p:spPr>
      </p:pic>
    </p:spTree>
    <p:extLst>
      <p:ext uri="{BB962C8B-B14F-4D97-AF65-F5344CB8AC3E}">
        <p14:creationId xmlns:p14="http://schemas.microsoft.com/office/powerpoint/2010/main" val="31313928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3FB5250-F097-3D10-0968-276DF926D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>
                <a:latin typeface="Arial"/>
                <a:cs typeface="Arial"/>
              </a:rPr>
              <a:t>Porównanie algorytmów statycznych na mapach z przeszkodami</a:t>
            </a:r>
          </a:p>
        </p:txBody>
      </p:sp>
      <p:pic>
        <p:nvPicPr>
          <p:cNvPr id="4" name="Symbol zastępczy zawartości 3" descr="Obraz zawierający tekst, diagram, linia, Wykres&#10;&#10;Opis wygenerowany automatycznie">
            <a:extLst>
              <a:ext uri="{FF2B5EF4-FFF2-40B4-BE49-F238E27FC236}">
                <a16:creationId xmlns:a16="http://schemas.microsoft.com/office/drawing/2014/main" id="{0DC9EA0D-F5C6-D26D-AED1-5758E80490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48000" y="2286785"/>
            <a:ext cx="6096000" cy="3657600"/>
          </a:xfrm>
        </p:spPr>
      </p:pic>
    </p:spTree>
    <p:extLst>
      <p:ext uri="{BB962C8B-B14F-4D97-AF65-F5344CB8AC3E}">
        <p14:creationId xmlns:p14="http://schemas.microsoft.com/office/powerpoint/2010/main" val="14806863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4F20867-41B0-484D-9DA7-0FC742D31A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E37FD100-AD6C-4FB9-B662-CC1C2F000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16497" y="1526602"/>
            <a:ext cx="4667254" cy="5330310"/>
          </a:xfrm>
          <a:custGeom>
            <a:avLst/>
            <a:gdLst>
              <a:gd name="connsiteX0" fmla="*/ 4667254 w 4667254"/>
              <a:gd name="connsiteY0" fmla="*/ 0 h 5325271"/>
              <a:gd name="connsiteX1" fmla="*/ 4667254 w 4667254"/>
              <a:gd name="connsiteY1" fmla="*/ 2543639 h 5325271"/>
              <a:gd name="connsiteX2" fmla="*/ 2229334 w 4667254"/>
              <a:gd name="connsiteY2" fmla="*/ 5325271 h 5325271"/>
              <a:gd name="connsiteX3" fmla="*/ 0 w 4667254"/>
              <a:gd name="connsiteY3" fmla="*/ 5325271 h 5325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67254" h="5325271">
                <a:moveTo>
                  <a:pt x="4667254" y="0"/>
                </a:moveTo>
                <a:lnTo>
                  <a:pt x="4667254" y="2543639"/>
                </a:lnTo>
                <a:lnTo>
                  <a:pt x="2229334" y="5325271"/>
                </a:lnTo>
                <a:lnTo>
                  <a:pt x="0" y="5325271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6A7E3878-D3AD-8103-B075-ECAA27825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872937"/>
            <a:ext cx="8862060" cy="1360898"/>
          </a:xfrm>
        </p:spPr>
        <p:txBody>
          <a:bodyPr>
            <a:normAutofit/>
          </a:bodyPr>
          <a:lstStyle/>
          <a:p>
            <a:r>
              <a:rPr lang="pl-PL">
                <a:latin typeface="Arial"/>
                <a:cs typeface="Arial"/>
              </a:rPr>
              <a:t>Porównanie statycznych algorytmów nawigacyjnych - wnioski</a:t>
            </a:r>
            <a:endParaRPr lang="pl-PL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CACB2D86-C747-77C5-3BC5-A476BEA96A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2999" y="2332029"/>
            <a:ext cx="6972301" cy="3524486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10000"/>
              </a:lnSpc>
            </a:pPr>
            <a:r>
              <a:rPr lang="pl-PL" sz="1400">
                <a:latin typeface="Arial"/>
                <a:ea typeface="+mn-lt"/>
                <a:cs typeface="+mn-lt"/>
              </a:rPr>
              <a:t>Algorytm Dijkstry wypadł lepiej pod względem czasu wykonania w porównaniu do algorytmu A*. Zwykle A* powinien działać szybciej, ponieważ używa heurystyki do prowadzenia wyszukiwania, co teoretycznie powinno ograniczyć liczbę odwiedzanych węzłów,</a:t>
            </a:r>
            <a:endParaRPr lang="pl-PL" sz="1400">
              <a:latin typeface="Arial"/>
              <a:cs typeface="Arial"/>
            </a:endParaRPr>
          </a:p>
          <a:p>
            <a:pPr>
              <a:lnSpc>
                <a:spcPct val="110000"/>
              </a:lnSpc>
            </a:pPr>
            <a:r>
              <a:rPr lang="pl-PL" sz="1400">
                <a:latin typeface="Arial"/>
                <a:ea typeface="+mn-lt"/>
                <a:cs typeface="+mn-lt"/>
              </a:rPr>
              <a:t>Heurystyka Manhattan osiągała najkrótsze czasy wykonania dla większości badanych przypadków. Odległość manhattańska jest najprostszą heurystyką spośród używanych, ponieważ jest to suma różnic w poziomych i pionowych odległościach między punktami. To prowadzi do szybszych obliczeń w porównaniu z bardziej złożonymi heurystykami jak </a:t>
            </a:r>
            <a:r>
              <a:rPr lang="pl-PL" sz="1400" err="1">
                <a:latin typeface="Arial"/>
                <a:ea typeface="+mn-lt"/>
                <a:cs typeface="+mn-lt"/>
              </a:rPr>
              <a:t>Euclidean</a:t>
            </a:r>
            <a:r>
              <a:rPr lang="pl-PL" sz="1400">
                <a:latin typeface="Arial"/>
                <a:ea typeface="+mn-lt"/>
                <a:cs typeface="+mn-lt"/>
              </a:rPr>
              <a:t> czy Max,</a:t>
            </a:r>
          </a:p>
          <a:p>
            <a:pPr>
              <a:lnSpc>
                <a:spcPct val="110000"/>
              </a:lnSpc>
            </a:pPr>
            <a:r>
              <a:rPr lang="pl-PL" sz="1400">
                <a:latin typeface="Arial"/>
                <a:cs typeface="Arial"/>
              </a:rPr>
              <a:t>Na mapach z przeszkodami </a:t>
            </a:r>
            <a:r>
              <a:rPr lang="pl-PL" sz="1400">
                <a:latin typeface="Arial"/>
                <a:ea typeface="+mn-lt"/>
                <a:cs typeface="Arial"/>
              </a:rPr>
              <a:t>a</a:t>
            </a:r>
            <a:r>
              <a:rPr lang="pl-PL" sz="1400">
                <a:latin typeface="Arial"/>
                <a:ea typeface="+mn-lt"/>
                <a:cs typeface="+mn-lt"/>
              </a:rPr>
              <a:t>lgorytmy Dijkstry oraz A* z różnymi heurystykami uzyskały takie same wyniki pod względem długości trasy, jednak wymagały więcej czasu obliczeniowego w porównaniu do Dijkstry.</a:t>
            </a:r>
            <a:endParaRPr lang="pl-PL" sz="1400">
              <a:latin typeface="Arial"/>
              <a:cs typeface="Arial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0249902-6C42-4139-A46F-ADF022B8C1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33837" y="6172200"/>
            <a:ext cx="976063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3371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AB20E7A4-EC2C-47C8-BE55-65771E3F2E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1CF23DDA-0D09-4FE5-AE88-EBBE5E0246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6885325" cy="6858000"/>
          </a:xfrm>
          <a:custGeom>
            <a:avLst/>
            <a:gdLst>
              <a:gd name="connsiteX0" fmla="*/ 4456883 w 6885325"/>
              <a:gd name="connsiteY0" fmla="*/ 6858000 h 6858000"/>
              <a:gd name="connsiteX1" fmla="*/ 0 w 6885325"/>
              <a:gd name="connsiteY1" fmla="*/ 6858000 h 6858000"/>
              <a:gd name="connsiteX2" fmla="*/ 6010592 w 6885325"/>
              <a:gd name="connsiteY2" fmla="*/ 0 h 6858000"/>
              <a:gd name="connsiteX3" fmla="*/ 6885325 w 6885325"/>
              <a:gd name="connsiteY3" fmla="*/ 0 h 6858000"/>
              <a:gd name="connsiteX4" fmla="*/ 6885325 w 6885325"/>
              <a:gd name="connsiteY4" fmla="*/ 1545581 h 6858000"/>
              <a:gd name="connsiteX5" fmla="*/ 6885324 w 6885325"/>
              <a:gd name="connsiteY5" fmla="*/ 1545582 h 6858000"/>
              <a:gd name="connsiteX6" fmla="*/ 6885324 w 6885325"/>
              <a:gd name="connsiteY6" fmla="*/ 4070877 h 6858000"/>
              <a:gd name="connsiteX7" fmla="*/ 6885325 w 6885325"/>
              <a:gd name="connsiteY7" fmla="*/ 4070876 h 6858000"/>
              <a:gd name="connsiteX8" fmla="*/ 6885325 w 6885325"/>
              <a:gd name="connsiteY8" fmla="*/ 6857999 h 6858000"/>
              <a:gd name="connsiteX9" fmla="*/ 4456884 w 6885325"/>
              <a:gd name="connsiteY9" fmla="*/ 6857999 h 6858000"/>
              <a:gd name="connsiteX0" fmla="*/ 4456884 w 6885325"/>
              <a:gd name="connsiteY0" fmla="*/ 6857999 h 6858000"/>
              <a:gd name="connsiteX1" fmla="*/ 0 w 6885325"/>
              <a:gd name="connsiteY1" fmla="*/ 6858000 h 6858000"/>
              <a:gd name="connsiteX2" fmla="*/ 6010592 w 6885325"/>
              <a:gd name="connsiteY2" fmla="*/ 0 h 6858000"/>
              <a:gd name="connsiteX3" fmla="*/ 6885325 w 6885325"/>
              <a:gd name="connsiteY3" fmla="*/ 0 h 6858000"/>
              <a:gd name="connsiteX4" fmla="*/ 6885325 w 6885325"/>
              <a:gd name="connsiteY4" fmla="*/ 1545581 h 6858000"/>
              <a:gd name="connsiteX5" fmla="*/ 6885324 w 6885325"/>
              <a:gd name="connsiteY5" fmla="*/ 1545582 h 6858000"/>
              <a:gd name="connsiteX6" fmla="*/ 6885324 w 6885325"/>
              <a:gd name="connsiteY6" fmla="*/ 4070877 h 6858000"/>
              <a:gd name="connsiteX7" fmla="*/ 6885325 w 6885325"/>
              <a:gd name="connsiteY7" fmla="*/ 4070876 h 6858000"/>
              <a:gd name="connsiteX8" fmla="*/ 6885325 w 6885325"/>
              <a:gd name="connsiteY8" fmla="*/ 6857999 h 6858000"/>
              <a:gd name="connsiteX9" fmla="*/ 4456884 w 6885325"/>
              <a:gd name="connsiteY9" fmla="*/ 6857999 h 6858000"/>
              <a:gd name="connsiteX0" fmla="*/ 6885325 w 6885325"/>
              <a:gd name="connsiteY0" fmla="*/ 6857999 h 6858000"/>
              <a:gd name="connsiteX1" fmla="*/ 0 w 6885325"/>
              <a:gd name="connsiteY1" fmla="*/ 6858000 h 6858000"/>
              <a:gd name="connsiteX2" fmla="*/ 6010592 w 6885325"/>
              <a:gd name="connsiteY2" fmla="*/ 0 h 6858000"/>
              <a:gd name="connsiteX3" fmla="*/ 6885325 w 6885325"/>
              <a:gd name="connsiteY3" fmla="*/ 0 h 6858000"/>
              <a:gd name="connsiteX4" fmla="*/ 6885325 w 6885325"/>
              <a:gd name="connsiteY4" fmla="*/ 1545581 h 6858000"/>
              <a:gd name="connsiteX5" fmla="*/ 6885324 w 6885325"/>
              <a:gd name="connsiteY5" fmla="*/ 1545582 h 6858000"/>
              <a:gd name="connsiteX6" fmla="*/ 6885324 w 6885325"/>
              <a:gd name="connsiteY6" fmla="*/ 4070877 h 6858000"/>
              <a:gd name="connsiteX7" fmla="*/ 6885325 w 6885325"/>
              <a:gd name="connsiteY7" fmla="*/ 4070876 h 6858000"/>
              <a:gd name="connsiteX8" fmla="*/ 6885325 w 6885325"/>
              <a:gd name="connsiteY8" fmla="*/ 6857999 h 6858000"/>
              <a:gd name="connsiteX0" fmla="*/ 6885325 w 6885325"/>
              <a:gd name="connsiteY0" fmla="*/ 6857999 h 6858000"/>
              <a:gd name="connsiteX1" fmla="*/ 0 w 6885325"/>
              <a:gd name="connsiteY1" fmla="*/ 6858000 h 6858000"/>
              <a:gd name="connsiteX2" fmla="*/ 6010592 w 6885325"/>
              <a:gd name="connsiteY2" fmla="*/ 0 h 6858000"/>
              <a:gd name="connsiteX3" fmla="*/ 6885325 w 6885325"/>
              <a:gd name="connsiteY3" fmla="*/ 0 h 6858000"/>
              <a:gd name="connsiteX4" fmla="*/ 6885325 w 6885325"/>
              <a:gd name="connsiteY4" fmla="*/ 1545581 h 6858000"/>
              <a:gd name="connsiteX5" fmla="*/ 6885324 w 6885325"/>
              <a:gd name="connsiteY5" fmla="*/ 1545582 h 6858000"/>
              <a:gd name="connsiteX6" fmla="*/ 6885324 w 6885325"/>
              <a:gd name="connsiteY6" fmla="*/ 4070877 h 6858000"/>
              <a:gd name="connsiteX7" fmla="*/ 6885325 w 6885325"/>
              <a:gd name="connsiteY7" fmla="*/ 6857999 h 6858000"/>
              <a:gd name="connsiteX0" fmla="*/ 6885325 w 6885325"/>
              <a:gd name="connsiteY0" fmla="*/ 6857999 h 6858000"/>
              <a:gd name="connsiteX1" fmla="*/ 0 w 6885325"/>
              <a:gd name="connsiteY1" fmla="*/ 6858000 h 6858000"/>
              <a:gd name="connsiteX2" fmla="*/ 6010592 w 6885325"/>
              <a:gd name="connsiteY2" fmla="*/ 0 h 6858000"/>
              <a:gd name="connsiteX3" fmla="*/ 6885325 w 6885325"/>
              <a:gd name="connsiteY3" fmla="*/ 0 h 6858000"/>
              <a:gd name="connsiteX4" fmla="*/ 6885325 w 6885325"/>
              <a:gd name="connsiteY4" fmla="*/ 1545581 h 6858000"/>
              <a:gd name="connsiteX5" fmla="*/ 6885324 w 6885325"/>
              <a:gd name="connsiteY5" fmla="*/ 1545582 h 6858000"/>
              <a:gd name="connsiteX6" fmla="*/ 6885325 w 6885325"/>
              <a:gd name="connsiteY6" fmla="*/ 6857999 h 6858000"/>
              <a:gd name="connsiteX0" fmla="*/ 6885325 w 6885325"/>
              <a:gd name="connsiteY0" fmla="*/ 6857999 h 6858000"/>
              <a:gd name="connsiteX1" fmla="*/ 0 w 6885325"/>
              <a:gd name="connsiteY1" fmla="*/ 6858000 h 6858000"/>
              <a:gd name="connsiteX2" fmla="*/ 6010592 w 6885325"/>
              <a:gd name="connsiteY2" fmla="*/ 0 h 6858000"/>
              <a:gd name="connsiteX3" fmla="*/ 6885325 w 6885325"/>
              <a:gd name="connsiteY3" fmla="*/ 0 h 6858000"/>
              <a:gd name="connsiteX4" fmla="*/ 6885325 w 6885325"/>
              <a:gd name="connsiteY4" fmla="*/ 1545581 h 6858000"/>
              <a:gd name="connsiteX5" fmla="*/ 6885325 w 6885325"/>
              <a:gd name="connsiteY5" fmla="*/ 6857999 h 6858000"/>
              <a:gd name="connsiteX0" fmla="*/ 6885325 w 6885325"/>
              <a:gd name="connsiteY0" fmla="*/ 6857999 h 6858000"/>
              <a:gd name="connsiteX1" fmla="*/ 0 w 6885325"/>
              <a:gd name="connsiteY1" fmla="*/ 6858000 h 6858000"/>
              <a:gd name="connsiteX2" fmla="*/ 6010592 w 6885325"/>
              <a:gd name="connsiteY2" fmla="*/ 0 h 6858000"/>
              <a:gd name="connsiteX3" fmla="*/ 6885325 w 6885325"/>
              <a:gd name="connsiteY3" fmla="*/ 0 h 6858000"/>
              <a:gd name="connsiteX4" fmla="*/ 6885325 w 6885325"/>
              <a:gd name="connsiteY4" fmla="*/ 685799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85325" h="6858000">
                <a:moveTo>
                  <a:pt x="6885325" y="6857999"/>
                </a:moveTo>
                <a:lnTo>
                  <a:pt x="0" y="6858000"/>
                </a:lnTo>
                <a:lnTo>
                  <a:pt x="6010592" y="0"/>
                </a:lnTo>
                <a:lnTo>
                  <a:pt x="6885325" y="0"/>
                </a:lnTo>
                <a:lnTo>
                  <a:pt x="6885325" y="6857999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89A6E3C4-F6F7-8C9E-0941-099F2A9D7D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1181101"/>
            <a:ext cx="3533033" cy="1562100"/>
          </a:xfrm>
        </p:spPr>
        <p:txBody>
          <a:bodyPr anchor="t">
            <a:normAutofit/>
          </a:bodyPr>
          <a:lstStyle/>
          <a:p>
            <a:r>
              <a:rPr lang="pl-PL" dirty="0">
                <a:latin typeface="Arial"/>
                <a:cs typeface="Arial"/>
              </a:rPr>
              <a:t>Cel pracy</a:t>
            </a:r>
            <a:endParaRPr lang="en-US">
              <a:latin typeface="Arial"/>
              <a:cs typeface="Arial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766FD2F-248A-4AA1-8078-E26D6E690B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33837" y="6172200"/>
            <a:ext cx="976063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Symbol zastępczy zawartości 2">
            <a:extLst>
              <a:ext uri="{FF2B5EF4-FFF2-40B4-BE49-F238E27FC236}">
                <a16:creationId xmlns:a16="http://schemas.microsoft.com/office/drawing/2014/main" id="{031E55DA-59F3-1834-42A8-2C436F3250F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74887722"/>
              </p:ext>
            </p:extLst>
          </p:nvPr>
        </p:nvGraphicFramePr>
        <p:xfrm>
          <a:off x="6083225" y="1100567"/>
          <a:ext cx="5102662" cy="46541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201950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4F20867-41B0-484D-9DA7-0FC742D31A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E37FD100-AD6C-4FB9-B662-CC1C2F000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16497" y="1526602"/>
            <a:ext cx="4667254" cy="5330310"/>
          </a:xfrm>
          <a:custGeom>
            <a:avLst/>
            <a:gdLst>
              <a:gd name="connsiteX0" fmla="*/ 4667254 w 4667254"/>
              <a:gd name="connsiteY0" fmla="*/ 0 h 5325271"/>
              <a:gd name="connsiteX1" fmla="*/ 4667254 w 4667254"/>
              <a:gd name="connsiteY1" fmla="*/ 2543639 h 5325271"/>
              <a:gd name="connsiteX2" fmla="*/ 2229334 w 4667254"/>
              <a:gd name="connsiteY2" fmla="*/ 5325271 h 5325271"/>
              <a:gd name="connsiteX3" fmla="*/ 0 w 4667254"/>
              <a:gd name="connsiteY3" fmla="*/ 5325271 h 5325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67254" h="5325271">
                <a:moveTo>
                  <a:pt x="4667254" y="0"/>
                </a:moveTo>
                <a:lnTo>
                  <a:pt x="4667254" y="2543639"/>
                </a:lnTo>
                <a:lnTo>
                  <a:pt x="2229334" y="5325271"/>
                </a:lnTo>
                <a:lnTo>
                  <a:pt x="0" y="5325271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EE30A71B-B264-1609-723D-743A7001A0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872937"/>
            <a:ext cx="8862060" cy="1360898"/>
          </a:xfrm>
        </p:spPr>
        <p:txBody>
          <a:bodyPr>
            <a:normAutofit/>
          </a:bodyPr>
          <a:lstStyle/>
          <a:p>
            <a:r>
              <a:rPr lang="pl-PL" sz="3700">
                <a:latin typeface="Arial"/>
                <a:ea typeface="+mj-lt"/>
                <a:cs typeface="+mj-lt"/>
              </a:rPr>
              <a:t>Porównanie dynamicznych algorytmów nawigacyjnych - opis eksperymentu</a:t>
            </a:r>
            <a:endParaRPr lang="pl-PL" sz="3700">
              <a:latin typeface="Arial"/>
              <a:cs typeface="Arial"/>
            </a:endParaRP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EA4664C9-59FA-012C-F42F-1EAEB97B7F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2999" y="2332029"/>
            <a:ext cx="6972301" cy="3524486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pl-PL">
                <a:latin typeface="Arial"/>
                <a:cs typeface="Arial"/>
              </a:rPr>
              <a:t>Eksperyment polegał na przetestowaniu algorytmu D* oraz D*-Lite na rzeczywistej mapie i porównaniu wyników w celu wybrania optymalnego algorytmu dla zaimplementowanego robota. Eksperyment został przeprowadzony w 5 iteracjach. W każdej z nich:</a:t>
            </a:r>
            <a:endParaRPr lang="pl-PL"/>
          </a:p>
          <a:p>
            <a:pPr marL="285750" indent="-285750"/>
            <a:r>
              <a:rPr lang="pl-PL">
                <a:latin typeface="Arial"/>
                <a:cs typeface="Arial"/>
              </a:rPr>
              <a:t>Wykorzystano mapę o rozmiarach 100x100 cm z wyznaczonymi punktami startu i stopu,</a:t>
            </a:r>
          </a:p>
          <a:p>
            <a:pPr marL="285750" indent="-285750"/>
            <a:r>
              <a:rPr lang="pl-PL">
                <a:latin typeface="Arial"/>
                <a:cs typeface="Arial"/>
              </a:rPr>
              <a:t>Zmieniano ilość i rozmieszczenie przeszkód na mapie.</a:t>
            </a:r>
          </a:p>
          <a:p>
            <a:pPr marL="0" indent="0">
              <a:buNone/>
            </a:pPr>
            <a:endParaRPr lang="pl-PL">
              <a:latin typeface="Arial"/>
              <a:cs typeface="Arial"/>
            </a:endParaRPr>
          </a:p>
          <a:p>
            <a:pPr marL="400050" lvl="1" indent="-171450">
              <a:buFont typeface="Arial"/>
            </a:pPr>
            <a:endParaRPr lang="pl-PL" i="0">
              <a:latin typeface="Arial"/>
              <a:cs typeface="Arial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0249902-6C42-4139-A46F-ADF022B8C1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33837" y="6172200"/>
            <a:ext cx="976063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41881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F850B76-812B-25D0-3E8A-15D017915F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872935"/>
            <a:ext cx="6730999" cy="1360898"/>
          </a:xfrm>
        </p:spPr>
        <p:txBody>
          <a:bodyPr>
            <a:normAutofit fontScale="90000"/>
          </a:bodyPr>
          <a:lstStyle/>
          <a:p>
            <a:r>
              <a:rPr lang="pl-PL" dirty="0">
                <a:latin typeface="Arial"/>
                <a:cs typeface="Arial"/>
              </a:rPr>
              <a:t>Porównanie dynamicznych algorytmów nawigacyjnych - wyniki</a:t>
            </a:r>
            <a:endParaRPr lang="pl-PL" dirty="0"/>
          </a:p>
        </p:txBody>
      </p:sp>
      <p:pic>
        <p:nvPicPr>
          <p:cNvPr id="4" name="Symbol zastępczy zawartości 3" descr="Obraz zawierający tekst, linia, diagram, Wykres&#10;&#10;Opis wygenerowany automatycznie">
            <a:extLst>
              <a:ext uri="{FF2B5EF4-FFF2-40B4-BE49-F238E27FC236}">
                <a16:creationId xmlns:a16="http://schemas.microsoft.com/office/drawing/2014/main" id="{34F9FF44-4B6F-F8A1-F471-6916091071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7146" y="3048785"/>
            <a:ext cx="4828855" cy="2869915"/>
          </a:xfrm>
        </p:spPr>
      </p:pic>
      <p:pic>
        <p:nvPicPr>
          <p:cNvPr id="5" name="Obraz 4" descr="Obraz zawierający tekst, numer, Czcionka, zrzut ekranu&#10;&#10;Opis wygenerowany automatycznie">
            <a:extLst>
              <a:ext uri="{FF2B5EF4-FFF2-40B4-BE49-F238E27FC236}">
                <a16:creationId xmlns:a16="http://schemas.microsoft.com/office/drawing/2014/main" id="{30B207A8-D0E0-2505-0F6E-54F8FEB839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1263" y="3799351"/>
            <a:ext cx="4820935" cy="136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9530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4F20867-41B0-484D-9DA7-0FC742D31A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E37FD100-AD6C-4FB9-B662-CC1C2F000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16497" y="1526602"/>
            <a:ext cx="4667254" cy="5330310"/>
          </a:xfrm>
          <a:custGeom>
            <a:avLst/>
            <a:gdLst>
              <a:gd name="connsiteX0" fmla="*/ 4667254 w 4667254"/>
              <a:gd name="connsiteY0" fmla="*/ 0 h 5325271"/>
              <a:gd name="connsiteX1" fmla="*/ 4667254 w 4667254"/>
              <a:gd name="connsiteY1" fmla="*/ 2543639 h 5325271"/>
              <a:gd name="connsiteX2" fmla="*/ 2229334 w 4667254"/>
              <a:gd name="connsiteY2" fmla="*/ 5325271 h 5325271"/>
              <a:gd name="connsiteX3" fmla="*/ 0 w 4667254"/>
              <a:gd name="connsiteY3" fmla="*/ 5325271 h 5325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67254" h="5325271">
                <a:moveTo>
                  <a:pt x="4667254" y="0"/>
                </a:moveTo>
                <a:lnTo>
                  <a:pt x="4667254" y="2543639"/>
                </a:lnTo>
                <a:lnTo>
                  <a:pt x="2229334" y="5325271"/>
                </a:lnTo>
                <a:lnTo>
                  <a:pt x="0" y="5325271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ED261937-CB75-E9B4-9FEF-56B8767A78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872937"/>
            <a:ext cx="8862060" cy="1360898"/>
          </a:xfrm>
        </p:spPr>
        <p:txBody>
          <a:bodyPr>
            <a:normAutofit/>
          </a:bodyPr>
          <a:lstStyle/>
          <a:p>
            <a:r>
              <a:rPr lang="pl-PL">
                <a:latin typeface="Arial"/>
                <a:cs typeface="Arial"/>
              </a:rPr>
              <a:t>Porównanie dynamicznych algorytmów nawigacyjnych - wnioski</a:t>
            </a:r>
            <a:endParaRPr lang="pl-PL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7BCC6746-721D-2D1C-92D7-B642C71774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2999" y="2332029"/>
            <a:ext cx="6972301" cy="3524486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10000"/>
              </a:lnSpc>
            </a:pPr>
            <a:r>
              <a:rPr lang="pl-PL" sz="1700">
                <a:ea typeface="+mn-lt"/>
                <a:cs typeface="+mn-lt"/>
              </a:rPr>
              <a:t>Algorytm D* Lite wykazał się minimalnie lepszym czasem działania w porównaniu do D*. Taki wynik może być spowodowany tym, że w badanych scenariuszach występowała stosunkowo mała ilość napotkanych przeszkód oraz mapa była małych rozmiarów, co ograniczało liczbę operacji wymaganych do znalezienia optymalnej ścieżki,</a:t>
            </a:r>
          </a:p>
          <a:p>
            <a:pPr>
              <a:lnSpc>
                <a:spcPct val="110000"/>
              </a:lnSpc>
            </a:pPr>
            <a:r>
              <a:rPr lang="pl-PL" sz="1700">
                <a:ea typeface="+mn-lt"/>
                <a:cs typeface="+mn-lt"/>
              </a:rPr>
              <a:t>Robot pokonał praktycznie tę samą odległość w każdym z pięciu przeprowadzonych scenariuszy testowych. Z uwagi na minimalnie lepszy czas działania, jaki uzyskał algorytm D* Lite, warto zdecydować się na jego wybór, szczególnie w kontekście optymalizacji czasu obliczeń w bardziej wymagających środowiskach.</a:t>
            </a:r>
            <a:endParaRPr lang="pl-PL" sz="170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0249902-6C42-4139-A46F-ADF022B8C1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33837" y="6172200"/>
            <a:ext cx="976063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23316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4F20867-41B0-484D-9DA7-0FC742D31A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E37FD100-AD6C-4FB9-B662-CC1C2F000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16497" y="1526602"/>
            <a:ext cx="4667254" cy="5330310"/>
          </a:xfrm>
          <a:custGeom>
            <a:avLst/>
            <a:gdLst>
              <a:gd name="connsiteX0" fmla="*/ 4667254 w 4667254"/>
              <a:gd name="connsiteY0" fmla="*/ 0 h 5325271"/>
              <a:gd name="connsiteX1" fmla="*/ 4667254 w 4667254"/>
              <a:gd name="connsiteY1" fmla="*/ 2543639 h 5325271"/>
              <a:gd name="connsiteX2" fmla="*/ 2229334 w 4667254"/>
              <a:gd name="connsiteY2" fmla="*/ 5325271 h 5325271"/>
              <a:gd name="connsiteX3" fmla="*/ 0 w 4667254"/>
              <a:gd name="connsiteY3" fmla="*/ 5325271 h 5325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67254" h="5325271">
                <a:moveTo>
                  <a:pt x="4667254" y="0"/>
                </a:moveTo>
                <a:lnTo>
                  <a:pt x="4667254" y="2543639"/>
                </a:lnTo>
                <a:lnTo>
                  <a:pt x="2229334" y="5325271"/>
                </a:lnTo>
                <a:lnTo>
                  <a:pt x="0" y="5325271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35484F7F-CF3E-F732-D6C9-D9FE26E0B3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872937"/>
            <a:ext cx="8862060" cy="1360898"/>
          </a:xfrm>
        </p:spPr>
        <p:txBody>
          <a:bodyPr>
            <a:normAutofit/>
          </a:bodyPr>
          <a:lstStyle/>
          <a:p>
            <a:r>
              <a:rPr lang="pl-PL">
                <a:latin typeface="Arial"/>
                <a:cs typeface="Arial"/>
              </a:rPr>
              <a:t>Wkład własny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8507B270-D02C-0571-7CF9-33B44968E4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2999" y="2332029"/>
            <a:ext cx="6972301" cy="3524486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pl-PL">
                <a:latin typeface="Arial"/>
                <a:cs typeface="Arial"/>
              </a:rPr>
              <a:t>Za wkład własny autor uważa:</a:t>
            </a:r>
          </a:p>
          <a:p>
            <a:pPr marL="342900" indent="-342900"/>
            <a:r>
              <a:rPr lang="pl-PL">
                <a:latin typeface="Arial"/>
                <a:cs typeface="Arial"/>
              </a:rPr>
              <a:t>Implementację robota mobilnego</a:t>
            </a:r>
          </a:p>
          <a:p>
            <a:pPr marL="342900" indent="-342900"/>
            <a:r>
              <a:rPr lang="pl-PL">
                <a:latin typeface="Arial"/>
                <a:cs typeface="Arial"/>
              </a:rPr>
              <a:t>Implementację systemu wbudowanego robota</a:t>
            </a:r>
          </a:p>
          <a:p>
            <a:pPr marL="342900" indent="-342900"/>
            <a:r>
              <a:rPr lang="pl-PL">
                <a:latin typeface="Arial"/>
                <a:cs typeface="Arial"/>
              </a:rPr>
              <a:t>Implementację skryptów, przeprowadzenie eksperymentów i analizę wyników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0249902-6C42-4139-A46F-ADF022B8C1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33837" y="6172200"/>
            <a:ext cx="976063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94330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AB20E7A4-EC2C-47C8-BE55-65771E3F2E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1CF23DDA-0D09-4FE5-AE88-EBBE5E0246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6885325" cy="6858000"/>
          </a:xfrm>
          <a:custGeom>
            <a:avLst/>
            <a:gdLst>
              <a:gd name="connsiteX0" fmla="*/ 4456883 w 6885325"/>
              <a:gd name="connsiteY0" fmla="*/ 6858000 h 6858000"/>
              <a:gd name="connsiteX1" fmla="*/ 0 w 6885325"/>
              <a:gd name="connsiteY1" fmla="*/ 6858000 h 6858000"/>
              <a:gd name="connsiteX2" fmla="*/ 6010592 w 6885325"/>
              <a:gd name="connsiteY2" fmla="*/ 0 h 6858000"/>
              <a:gd name="connsiteX3" fmla="*/ 6885325 w 6885325"/>
              <a:gd name="connsiteY3" fmla="*/ 0 h 6858000"/>
              <a:gd name="connsiteX4" fmla="*/ 6885325 w 6885325"/>
              <a:gd name="connsiteY4" fmla="*/ 1545581 h 6858000"/>
              <a:gd name="connsiteX5" fmla="*/ 6885324 w 6885325"/>
              <a:gd name="connsiteY5" fmla="*/ 1545582 h 6858000"/>
              <a:gd name="connsiteX6" fmla="*/ 6885324 w 6885325"/>
              <a:gd name="connsiteY6" fmla="*/ 4070877 h 6858000"/>
              <a:gd name="connsiteX7" fmla="*/ 6885325 w 6885325"/>
              <a:gd name="connsiteY7" fmla="*/ 4070876 h 6858000"/>
              <a:gd name="connsiteX8" fmla="*/ 6885325 w 6885325"/>
              <a:gd name="connsiteY8" fmla="*/ 6857999 h 6858000"/>
              <a:gd name="connsiteX9" fmla="*/ 4456884 w 6885325"/>
              <a:gd name="connsiteY9" fmla="*/ 6857999 h 6858000"/>
              <a:gd name="connsiteX0" fmla="*/ 4456884 w 6885325"/>
              <a:gd name="connsiteY0" fmla="*/ 6857999 h 6858000"/>
              <a:gd name="connsiteX1" fmla="*/ 0 w 6885325"/>
              <a:gd name="connsiteY1" fmla="*/ 6858000 h 6858000"/>
              <a:gd name="connsiteX2" fmla="*/ 6010592 w 6885325"/>
              <a:gd name="connsiteY2" fmla="*/ 0 h 6858000"/>
              <a:gd name="connsiteX3" fmla="*/ 6885325 w 6885325"/>
              <a:gd name="connsiteY3" fmla="*/ 0 h 6858000"/>
              <a:gd name="connsiteX4" fmla="*/ 6885325 w 6885325"/>
              <a:gd name="connsiteY4" fmla="*/ 1545581 h 6858000"/>
              <a:gd name="connsiteX5" fmla="*/ 6885324 w 6885325"/>
              <a:gd name="connsiteY5" fmla="*/ 1545582 h 6858000"/>
              <a:gd name="connsiteX6" fmla="*/ 6885324 w 6885325"/>
              <a:gd name="connsiteY6" fmla="*/ 4070877 h 6858000"/>
              <a:gd name="connsiteX7" fmla="*/ 6885325 w 6885325"/>
              <a:gd name="connsiteY7" fmla="*/ 4070876 h 6858000"/>
              <a:gd name="connsiteX8" fmla="*/ 6885325 w 6885325"/>
              <a:gd name="connsiteY8" fmla="*/ 6857999 h 6858000"/>
              <a:gd name="connsiteX9" fmla="*/ 4456884 w 6885325"/>
              <a:gd name="connsiteY9" fmla="*/ 6857999 h 6858000"/>
              <a:gd name="connsiteX0" fmla="*/ 6885325 w 6885325"/>
              <a:gd name="connsiteY0" fmla="*/ 6857999 h 6858000"/>
              <a:gd name="connsiteX1" fmla="*/ 0 w 6885325"/>
              <a:gd name="connsiteY1" fmla="*/ 6858000 h 6858000"/>
              <a:gd name="connsiteX2" fmla="*/ 6010592 w 6885325"/>
              <a:gd name="connsiteY2" fmla="*/ 0 h 6858000"/>
              <a:gd name="connsiteX3" fmla="*/ 6885325 w 6885325"/>
              <a:gd name="connsiteY3" fmla="*/ 0 h 6858000"/>
              <a:gd name="connsiteX4" fmla="*/ 6885325 w 6885325"/>
              <a:gd name="connsiteY4" fmla="*/ 1545581 h 6858000"/>
              <a:gd name="connsiteX5" fmla="*/ 6885324 w 6885325"/>
              <a:gd name="connsiteY5" fmla="*/ 1545582 h 6858000"/>
              <a:gd name="connsiteX6" fmla="*/ 6885324 w 6885325"/>
              <a:gd name="connsiteY6" fmla="*/ 4070877 h 6858000"/>
              <a:gd name="connsiteX7" fmla="*/ 6885325 w 6885325"/>
              <a:gd name="connsiteY7" fmla="*/ 4070876 h 6858000"/>
              <a:gd name="connsiteX8" fmla="*/ 6885325 w 6885325"/>
              <a:gd name="connsiteY8" fmla="*/ 6857999 h 6858000"/>
              <a:gd name="connsiteX0" fmla="*/ 6885325 w 6885325"/>
              <a:gd name="connsiteY0" fmla="*/ 6857999 h 6858000"/>
              <a:gd name="connsiteX1" fmla="*/ 0 w 6885325"/>
              <a:gd name="connsiteY1" fmla="*/ 6858000 h 6858000"/>
              <a:gd name="connsiteX2" fmla="*/ 6010592 w 6885325"/>
              <a:gd name="connsiteY2" fmla="*/ 0 h 6858000"/>
              <a:gd name="connsiteX3" fmla="*/ 6885325 w 6885325"/>
              <a:gd name="connsiteY3" fmla="*/ 0 h 6858000"/>
              <a:gd name="connsiteX4" fmla="*/ 6885325 w 6885325"/>
              <a:gd name="connsiteY4" fmla="*/ 1545581 h 6858000"/>
              <a:gd name="connsiteX5" fmla="*/ 6885324 w 6885325"/>
              <a:gd name="connsiteY5" fmla="*/ 1545582 h 6858000"/>
              <a:gd name="connsiteX6" fmla="*/ 6885324 w 6885325"/>
              <a:gd name="connsiteY6" fmla="*/ 4070877 h 6858000"/>
              <a:gd name="connsiteX7" fmla="*/ 6885325 w 6885325"/>
              <a:gd name="connsiteY7" fmla="*/ 6857999 h 6858000"/>
              <a:gd name="connsiteX0" fmla="*/ 6885325 w 6885325"/>
              <a:gd name="connsiteY0" fmla="*/ 6857999 h 6858000"/>
              <a:gd name="connsiteX1" fmla="*/ 0 w 6885325"/>
              <a:gd name="connsiteY1" fmla="*/ 6858000 h 6858000"/>
              <a:gd name="connsiteX2" fmla="*/ 6010592 w 6885325"/>
              <a:gd name="connsiteY2" fmla="*/ 0 h 6858000"/>
              <a:gd name="connsiteX3" fmla="*/ 6885325 w 6885325"/>
              <a:gd name="connsiteY3" fmla="*/ 0 h 6858000"/>
              <a:gd name="connsiteX4" fmla="*/ 6885325 w 6885325"/>
              <a:gd name="connsiteY4" fmla="*/ 1545581 h 6858000"/>
              <a:gd name="connsiteX5" fmla="*/ 6885324 w 6885325"/>
              <a:gd name="connsiteY5" fmla="*/ 1545582 h 6858000"/>
              <a:gd name="connsiteX6" fmla="*/ 6885325 w 6885325"/>
              <a:gd name="connsiteY6" fmla="*/ 6857999 h 6858000"/>
              <a:gd name="connsiteX0" fmla="*/ 6885325 w 6885325"/>
              <a:gd name="connsiteY0" fmla="*/ 6857999 h 6858000"/>
              <a:gd name="connsiteX1" fmla="*/ 0 w 6885325"/>
              <a:gd name="connsiteY1" fmla="*/ 6858000 h 6858000"/>
              <a:gd name="connsiteX2" fmla="*/ 6010592 w 6885325"/>
              <a:gd name="connsiteY2" fmla="*/ 0 h 6858000"/>
              <a:gd name="connsiteX3" fmla="*/ 6885325 w 6885325"/>
              <a:gd name="connsiteY3" fmla="*/ 0 h 6858000"/>
              <a:gd name="connsiteX4" fmla="*/ 6885325 w 6885325"/>
              <a:gd name="connsiteY4" fmla="*/ 1545581 h 6858000"/>
              <a:gd name="connsiteX5" fmla="*/ 6885325 w 6885325"/>
              <a:gd name="connsiteY5" fmla="*/ 6857999 h 6858000"/>
              <a:gd name="connsiteX0" fmla="*/ 6885325 w 6885325"/>
              <a:gd name="connsiteY0" fmla="*/ 6857999 h 6858000"/>
              <a:gd name="connsiteX1" fmla="*/ 0 w 6885325"/>
              <a:gd name="connsiteY1" fmla="*/ 6858000 h 6858000"/>
              <a:gd name="connsiteX2" fmla="*/ 6010592 w 6885325"/>
              <a:gd name="connsiteY2" fmla="*/ 0 h 6858000"/>
              <a:gd name="connsiteX3" fmla="*/ 6885325 w 6885325"/>
              <a:gd name="connsiteY3" fmla="*/ 0 h 6858000"/>
              <a:gd name="connsiteX4" fmla="*/ 6885325 w 6885325"/>
              <a:gd name="connsiteY4" fmla="*/ 685799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85325" h="6858000">
                <a:moveTo>
                  <a:pt x="6885325" y="6857999"/>
                </a:moveTo>
                <a:lnTo>
                  <a:pt x="0" y="6858000"/>
                </a:lnTo>
                <a:lnTo>
                  <a:pt x="6010592" y="0"/>
                </a:lnTo>
                <a:lnTo>
                  <a:pt x="6885325" y="0"/>
                </a:lnTo>
                <a:lnTo>
                  <a:pt x="6885325" y="6857999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89A6E3C4-F6F7-8C9E-0941-099F2A9D7D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1181101"/>
            <a:ext cx="3533033" cy="1562100"/>
          </a:xfrm>
        </p:spPr>
        <p:txBody>
          <a:bodyPr anchor="t">
            <a:normAutofit/>
          </a:bodyPr>
          <a:lstStyle/>
          <a:p>
            <a:r>
              <a:rPr lang="pl-PL" dirty="0">
                <a:latin typeface="Arial"/>
                <a:cs typeface="Arial"/>
              </a:rPr>
              <a:t>Zakres pracy</a:t>
            </a:r>
            <a:endParaRPr lang="pl-PL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766FD2F-248A-4AA1-8078-E26D6E690B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33837" y="6172200"/>
            <a:ext cx="976063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Symbol zastępczy zawartości 2">
            <a:extLst>
              <a:ext uri="{FF2B5EF4-FFF2-40B4-BE49-F238E27FC236}">
                <a16:creationId xmlns:a16="http://schemas.microsoft.com/office/drawing/2014/main" id="{031E55DA-59F3-1834-42A8-2C436F3250F3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083225" y="1100567"/>
          <a:ext cx="5102662" cy="46541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296827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E02BB98-6FC3-DC87-C2A5-015E6CBEA2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latin typeface="Arial"/>
                <a:cs typeface="Arial"/>
              </a:rPr>
              <a:t>Implementacja robota mobilnego</a:t>
            </a:r>
            <a:endParaRPr lang="pl-PL" dirty="0"/>
          </a:p>
        </p:txBody>
      </p:sp>
      <p:pic>
        <p:nvPicPr>
          <p:cNvPr id="4" name="Symbol zastępczy zawartości 3" descr="Obraz zawierający diagram, tekst, Plan, Rysunek techniczny&#10;&#10;Opis wygenerowany automatycznie">
            <a:extLst>
              <a:ext uri="{FF2B5EF4-FFF2-40B4-BE49-F238E27FC236}">
                <a16:creationId xmlns:a16="http://schemas.microsoft.com/office/drawing/2014/main" id="{AA957CC6-6C80-62BF-2A52-B6BDC1AE6D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57926" y="2328035"/>
            <a:ext cx="4938819" cy="3094893"/>
          </a:xfrm>
        </p:spPr>
      </p:pic>
      <p:pic>
        <p:nvPicPr>
          <p:cNvPr id="3" name="Obraz 2" descr="Obraz zawierający Instalacja elektryczna, Inżynieria elektroniczna, przewód, obwód&#10;&#10;Opis wygenerowany automatycznie">
            <a:extLst>
              <a:ext uri="{FF2B5EF4-FFF2-40B4-BE49-F238E27FC236}">
                <a16:creationId xmlns:a16="http://schemas.microsoft.com/office/drawing/2014/main" id="{08FC6A93-F737-F6D8-F855-2BD53E2D7D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9278" y="2328984"/>
            <a:ext cx="4187093" cy="3089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2715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08E9DEB-C66D-7281-05B4-6140B04D97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latin typeface="Arial"/>
                <a:cs typeface="Arial"/>
              </a:rPr>
              <a:t>Implementacja oprogramowania</a:t>
            </a:r>
            <a:endParaRPr lang="pl-PL" dirty="0"/>
          </a:p>
        </p:txBody>
      </p:sp>
      <p:pic>
        <p:nvPicPr>
          <p:cNvPr id="4" name="Obraz 3" descr="Obraz zawierający diagram, tekst, Plan, linia&#10;&#10;Opis wygenerowany automatycznie">
            <a:extLst>
              <a:ext uri="{FF2B5EF4-FFF2-40B4-BE49-F238E27FC236}">
                <a16:creationId xmlns:a16="http://schemas.microsoft.com/office/drawing/2014/main" id="{148A030E-2263-A862-04B8-42D7C7F9DB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623" y="2236284"/>
            <a:ext cx="5247869" cy="3613880"/>
          </a:xfrm>
          <a:prstGeom prst="rect">
            <a:avLst/>
          </a:prstGeom>
        </p:spPr>
      </p:pic>
      <p:pic>
        <p:nvPicPr>
          <p:cNvPr id="3" name="Obraz 2" descr="Obraz zawierający koło, opona, Część samochodowa, pojazd&#10;&#10;Opis wygenerowany automatycznie">
            <a:extLst>
              <a:ext uri="{FF2B5EF4-FFF2-40B4-BE49-F238E27FC236}">
                <a16:creationId xmlns:a16="http://schemas.microsoft.com/office/drawing/2014/main" id="{8927E9ED-B42C-ADB0-D3A6-64B8E57E74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5581" y="2442307"/>
            <a:ext cx="2392485" cy="3196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9490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BED0FDF-DCF9-9EA8-BE58-C230DDA9F6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872935"/>
            <a:ext cx="6541213" cy="1360898"/>
          </a:xfrm>
        </p:spPr>
        <p:txBody>
          <a:bodyPr>
            <a:normAutofit fontScale="90000"/>
          </a:bodyPr>
          <a:lstStyle/>
          <a:p>
            <a:r>
              <a:rPr lang="pl-PL">
                <a:latin typeface="Arial"/>
                <a:cs typeface="Arial"/>
              </a:rPr>
              <a:t>Badanie metod heurystycznych do optymalizacji nastaw PID - stanowisko pomiarowe</a:t>
            </a:r>
            <a:endParaRPr lang="en-US">
              <a:latin typeface="Arial"/>
              <a:cs typeface="Arial"/>
            </a:endParaRPr>
          </a:p>
        </p:txBody>
      </p:sp>
      <p:pic>
        <p:nvPicPr>
          <p:cNvPr id="4" name="Obraz 3" descr="Obraz zawierający elektronika, Instalacja elektryczna, Inżynieria elektroniczna, przewód&#10;&#10;Opis wygenerowany automatycznie">
            <a:extLst>
              <a:ext uri="{FF2B5EF4-FFF2-40B4-BE49-F238E27FC236}">
                <a16:creationId xmlns:a16="http://schemas.microsoft.com/office/drawing/2014/main" id="{FA8C2533-6053-7E66-F411-2EEBB5459B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7367129" y="1619748"/>
            <a:ext cx="2641850" cy="4700427"/>
          </a:xfrm>
          <a:prstGeom prst="rect">
            <a:avLst/>
          </a:prstGeom>
        </p:spPr>
      </p:pic>
      <p:pic>
        <p:nvPicPr>
          <p:cNvPr id="5" name="Obraz 4" descr="Obraz zawierający tekst, diagram, linia, szkic&#10;&#10;Opis wygenerowany automatycznie">
            <a:extLst>
              <a:ext uri="{FF2B5EF4-FFF2-40B4-BE49-F238E27FC236}">
                <a16:creationId xmlns:a16="http://schemas.microsoft.com/office/drawing/2014/main" id="{8CFD8ED5-BA76-FE3C-089E-6B21D30B38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5783" y="3023018"/>
            <a:ext cx="4703424" cy="1891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5280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0">
            <a:extLst>
              <a:ext uri="{FF2B5EF4-FFF2-40B4-BE49-F238E27FC236}">
                <a16:creationId xmlns:a16="http://schemas.microsoft.com/office/drawing/2014/main" id="{5D3B97D3-3894-4963-90C5-4EAA66131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C91996BD-BC86-566C-FE42-44D827EA24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0873" y="872935"/>
            <a:ext cx="5798126" cy="1360898"/>
          </a:xfrm>
        </p:spPr>
        <p:txBody>
          <a:bodyPr>
            <a:normAutofit/>
          </a:bodyPr>
          <a:lstStyle/>
          <a:p>
            <a:r>
              <a:rPr lang="pl-PL">
                <a:latin typeface="Arial"/>
                <a:cs typeface="Arial"/>
              </a:rPr>
              <a:t>Identyfikacja obiektu</a:t>
            </a:r>
          </a:p>
        </p:txBody>
      </p:sp>
      <p:pic>
        <p:nvPicPr>
          <p:cNvPr id="5" name="Obraz 4" descr="Obraz zawierający tekst, Wykres, linia, Czcionka&#10;&#10;Opis wygenerowany automatycznie">
            <a:extLst>
              <a:ext uri="{FF2B5EF4-FFF2-40B4-BE49-F238E27FC236}">
                <a16:creationId xmlns:a16="http://schemas.microsoft.com/office/drawing/2014/main" id="{E2C2C6B3-D62D-DD1A-4B96-242A33DAC4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5661" y="946720"/>
            <a:ext cx="2904908" cy="2382025"/>
          </a:xfrm>
          <a:prstGeom prst="rect">
            <a:avLst/>
          </a:prstGeom>
        </p:spPr>
      </p:pic>
      <p:pic>
        <p:nvPicPr>
          <p:cNvPr id="6" name="Obraz 5" descr="Obraz zawierający tekst, zrzut ekranu, linia, Wykres&#10;&#10;Opis wygenerowany automatycznie">
            <a:extLst>
              <a:ext uri="{FF2B5EF4-FFF2-40B4-BE49-F238E27FC236}">
                <a16:creationId xmlns:a16="http://schemas.microsoft.com/office/drawing/2014/main" id="{F0A100EA-FDE5-5ADD-89D1-53E05E00C1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6580" y="3515587"/>
            <a:ext cx="2922730" cy="2382025"/>
          </a:xfrm>
          <a:prstGeom prst="rect">
            <a:avLst/>
          </a:prstGeom>
        </p:spPr>
      </p:pic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A9E60FA9-E5F7-EB6F-BCBF-A76B3DF18E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0873" y="2332026"/>
            <a:ext cx="5798126" cy="384017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pl-PL">
                <a:latin typeface="Arial"/>
                <a:cs typeface="Arial"/>
              </a:rPr>
              <a:t>Obiekt – silnik szczotkowy DC</a:t>
            </a:r>
          </a:p>
          <a:p>
            <a:r>
              <a:rPr lang="pl-PL">
                <a:latin typeface="Arial"/>
                <a:cs typeface="Arial"/>
              </a:rPr>
              <a:t>Sygnał sterujący - PWM o wypełnieniu 50%</a:t>
            </a:r>
          </a:p>
          <a:p>
            <a:r>
              <a:rPr lang="pl-PL">
                <a:latin typeface="Arial"/>
                <a:cs typeface="Arial"/>
              </a:rPr>
              <a:t>Wzmocnienie (K): 6.36</a:t>
            </a:r>
            <a:endParaRPr lang="en-US">
              <a:latin typeface="Arial"/>
              <a:cs typeface="Arial"/>
            </a:endParaRPr>
          </a:p>
          <a:p>
            <a:r>
              <a:rPr lang="pl-PL">
                <a:latin typeface="Arial"/>
                <a:cs typeface="Arial"/>
              </a:rPr>
              <a:t>Stała czasowa (T): 0.44</a:t>
            </a:r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5538268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27AB4C5-0719-4E35-87CD-199EB59E3E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3F51EE1E-6258-4F09-963A-853315C6FB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 flipV="1">
            <a:off x="1127553" y="-1127553"/>
            <a:ext cx="6858000" cy="9113106"/>
          </a:xfrm>
          <a:custGeom>
            <a:avLst/>
            <a:gdLst>
              <a:gd name="connsiteX0" fmla="*/ 0 w 6858000"/>
              <a:gd name="connsiteY0" fmla="*/ 7143270 h 9113106"/>
              <a:gd name="connsiteX1" fmla="*/ 0 w 6858000"/>
              <a:gd name="connsiteY1" fmla="*/ 6878623 h 9113106"/>
              <a:gd name="connsiteX2" fmla="*/ 1 w 6858000"/>
              <a:gd name="connsiteY2" fmla="*/ 6878623 h 9113106"/>
              <a:gd name="connsiteX3" fmla="*/ 0 w 6858000"/>
              <a:gd name="connsiteY3" fmla="*/ 4319945 h 9113106"/>
              <a:gd name="connsiteX4" fmla="*/ 1 w 6858000"/>
              <a:gd name="connsiteY4" fmla="*/ 4319945 h 9113106"/>
              <a:gd name="connsiteX5" fmla="*/ 1 w 6858000"/>
              <a:gd name="connsiteY5" fmla="*/ 13542 h 9113106"/>
              <a:gd name="connsiteX6" fmla="*/ 0 w 6858000"/>
              <a:gd name="connsiteY6" fmla="*/ 13540 h 9113106"/>
              <a:gd name="connsiteX7" fmla="*/ 0 w 6858000"/>
              <a:gd name="connsiteY7" fmla="*/ 0 h 9113106"/>
              <a:gd name="connsiteX8" fmla="*/ 6858000 w 6858000"/>
              <a:gd name="connsiteY8" fmla="*/ 6010591 h 9113106"/>
              <a:gd name="connsiteX9" fmla="*/ 6858000 w 6858000"/>
              <a:gd name="connsiteY9" fmla="*/ 3794798 h 9113106"/>
              <a:gd name="connsiteX10" fmla="*/ 6858000 w 6858000"/>
              <a:gd name="connsiteY10" fmla="*/ 3794798 h 9113106"/>
              <a:gd name="connsiteX11" fmla="*/ 6858000 w 6858000"/>
              <a:gd name="connsiteY11" fmla="*/ 3837120 h 9113106"/>
              <a:gd name="connsiteX12" fmla="*/ 6858000 w 6858000"/>
              <a:gd name="connsiteY12" fmla="*/ 6838049 h 9113106"/>
              <a:gd name="connsiteX13" fmla="*/ 6858000 w 6858000"/>
              <a:gd name="connsiteY13" fmla="*/ 9113106 h 9113106"/>
              <a:gd name="connsiteX14" fmla="*/ 1 w 6858000"/>
              <a:gd name="connsiteY14" fmla="*/ 9113106 h 9113106"/>
              <a:gd name="connsiteX15" fmla="*/ 1 w 6858000"/>
              <a:gd name="connsiteY15" fmla="*/ 7143270 h 91131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858000" h="9113106">
                <a:moveTo>
                  <a:pt x="0" y="7143270"/>
                </a:moveTo>
                <a:lnTo>
                  <a:pt x="0" y="6878623"/>
                </a:lnTo>
                <a:lnTo>
                  <a:pt x="1" y="6878623"/>
                </a:lnTo>
                <a:lnTo>
                  <a:pt x="0" y="4319945"/>
                </a:lnTo>
                <a:lnTo>
                  <a:pt x="1" y="4319945"/>
                </a:lnTo>
                <a:lnTo>
                  <a:pt x="1" y="13542"/>
                </a:lnTo>
                <a:lnTo>
                  <a:pt x="0" y="13540"/>
                </a:lnTo>
                <a:lnTo>
                  <a:pt x="0" y="0"/>
                </a:lnTo>
                <a:lnTo>
                  <a:pt x="6858000" y="6010591"/>
                </a:lnTo>
                <a:lnTo>
                  <a:pt x="6858000" y="3794798"/>
                </a:lnTo>
                <a:lnTo>
                  <a:pt x="6858000" y="3794798"/>
                </a:lnTo>
                <a:lnTo>
                  <a:pt x="6858000" y="3837120"/>
                </a:lnTo>
                <a:lnTo>
                  <a:pt x="6858000" y="6838049"/>
                </a:lnTo>
                <a:lnTo>
                  <a:pt x="6858000" y="9113106"/>
                </a:lnTo>
                <a:lnTo>
                  <a:pt x="1" y="9113106"/>
                </a:lnTo>
                <a:lnTo>
                  <a:pt x="1" y="714327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689A6B29-7CAB-9729-FEB4-F49B71A087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872935"/>
            <a:ext cx="5999018" cy="1360898"/>
          </a:xfrm>
        </p:spPr>
        <p:txBody>
          <a:bodyPr>
            <a:normAutofit/>
          </a:bodyPr>
          <a:lstStyle/>
          <a:p>
            <a:r>
              <a:rPr lang="pl-PL">
                <a:latin typeface="Arial"/>
                <a:cs typeface="Arial"/>
              </a:rPr>
              <a:t>Wyznaczenie nastaw metodą Zieglera-</a:t>
            </a:r>
            <a:r>
              <a:rPr lang="pl-PL" err="1">
                <a:latin typeface="Arial"/>
                <a:cs typeface="Arial"/>
              </a:rPr>
              <a:t>Nicholsa</a:t>
            </a:r>
            <a:endParaRPr lang="pl-PL">
              <a:latin typeface="Arial"/>
              <a:cs typeface="Arial"/>
            </a:endParaRP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BD77CCC2-0AC5-8EC3-04CE-B44616AE97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1" y="2332026"/>
            <a:ext cx="4953000" cy="356711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pl-PL" err="1">
                <a:latin typeface="Arial"/>
                <a:cs typeface="Arial"/>
              </a:rPr>
              <a:t>Kp</a:t>
            </a:r>
            <a:r>
              <a:rPr lang="pl-PL">
                <a:latin typeface="Arial"/>
                <a:cs typeface="Arial"/>
              </a:rPr>
              <a:t> = </a:t>
            </a:r>
            <a:r>
              <a:rPr lang="pl-PL">
                <a:latin typeface="Arial"/>
                <a:ea typeface="+mn-lt"/>
                <a:cs typeface="+mn-lt"/>
              </a:rPr>
              <a:t>0.04, Ti = 0.695, </a:t>
            </a:r>
            <a:r>
              <a:rPr lang="pl-PL" err="1">
                <a:latin typeface="Arial"/>
                <a:ea typeface="+mn-lt"/>
                <a:cs typeface="+mn-lt"/>
              </a:rPr>
              <a:t>Td</a:t>
            </a:r>
            <a:r>
              <a:rPr lang="pl-PL">
                <a:latin typeface="Arial"/>
                <a:ea typeface="+mn-lt"/>
                <a:cs typeface="+mn-lt"/>
              </a:rPr>
              <a:t> = 0.166</a:t>
            </a:r>
          </a:p>
          <a:p>
            <a:pPr marL="0" indent="0">
              <a:buNone/>
            </a:pPr>
            <a:r>
              <a:rPr lang="pl-PL">
                <a:latin typeface="Arial"/>
                <a:ea typeface="+mn-lt"/>
                <a:cs typeface="+mn-lt"/>
              </a:rPr>
              <a:t>Średni błąd względny regulacji: 7.43%</a:t>
            </a:r>
          </a:p>
        </p:txBody>
      </p:sp>
      <p:pic>
        <p:nvPicPr>
          <p:cNvPr id="5" name="Obraz 4" descr="Obraz zawierający tekst, Wykres, linia, zrzut ekranu&#10;&#10;Opis wygenerowany automatycznie">
            <a:extLst>
              <a:ext uri="{FF2B5EF4-FFF2-40B4-BE49-F238E27FC236}">
                <a16:creationId xmlns:a16="http://schemas.microsoft.com/office/drawing/2014/main" id="{7969456B-E136-D3A7-96D3-0343A23519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7310" y="2263841"/>
            <a:ext cx="3327437" cy="2661949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FA07B03-7E5B-4F33-A494-D72BC5BEB0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33837" y="6172200"/>
            <a:ext cx="976063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15014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671FC58-14B4-D17B-B6DF-2B8A8B3B9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latin typeface="Arial"/>
                <a:cs typeface="Arial"/>
              </a:rPr>
              <a:t>Opis eksperymentu – algorytm genetyczny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2E0ABA6E-183B-C17F-DC63-BEEC3E5E23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55000" lnSpcReduction="20000"/>
          </a:bodyPr>
          <a:lstStyle/>
          <a:p>
            <a:pPr marL="0" indent="0">
              <a:buNone/>
            </a:pPr>
            <a:r>
              <a:rPr lang="pl-PL" dirty="0">
                <a:latin typeface="Arial"/>
                <a:cs typeface="Arial"/>
              </a:rPr>
              <a:t>Algorytm został uruchomiony 3 razy z różnym zestawem parametrów:</a:t>
            </a:r>
          </a:p>
          <a:p>
            <a:pPr marL="457200" indent="-457200">
              <a:buFont typeface="Calibri" panose="020B0604020202020204" pitchFamily="34" charset="0"/>
              <a:buChar char="-"/>
            </a:pPr>
            <a:r>
              <a:rPr lang="pl-PL" dirty="0">
                <a:latin typeface="Arial"/>
                <a:cs typeface="Arial"/>
              </a:rPr>
              <a:t>Populacja początkowa 100</a:t>
            </a:r>
          </a:p>
          <a:p>
            <a:pPr marL="457200" indent="-457200">
              <a:buFont typeface="Calibri" panose="020B0604020202020204" pitchFamily="34" charset="0"/>
              <a:buChar char="-"/>
            </a:pPr>
            <a:r>
              <a:rPr lang="pl-PL" dirty="0">
                <a:latin typeface="Arial"/>
                <a:cs typeface="Arial"/>
              </a:rPr>
              <a:t>Populacja początkowa 200</a:t>
            </a:r>
          </a:p>
          <a:p>
            <a:pPr marL="457200" indent="-457200">
              <a:buFont typeface="Calibri" panose="020B0604020202020204" pitchFamily="34" charset="0"/>
              <a:buChar char="-"/>
            </a:pPr>
            <a:r>
              <a:rPr lang="pl-PL" dirty="0">
                <a:latin typeface="Arial"/>
                <a:cs typeface="Arial"/>
              </a:rPr>
              <a:t>Populacja początkowa 300</a:t>
            </a:r>
          </a:p>
          <a:p>
            <a:pPr marL="457200" indent="-457200">
              <a:buFont typeface="Calibri" panose="020B0604020202020204" pitchFamily="34" charset="0"/>
              <a:buChar char="-"/>
            </a:pPr>
            <a:endParaRPr lang="pl-PL">
              <a:latin typeface="Arial"/>
              <a:cs typeface="Arial"/>
            </a:endParaRPr>
          </a:p>
          <a:p>
            <a:pPr marL="0" indent="0">
              <a:buNone/>
            </a:pPr>
            <a:r>
              <a:rPr lang="pl-PL" dirty="0">
                <a:latin typeface="Arial"/>
                <a:cs typeface="Arial"/>
              </a:rPr>
              <a:t>Pozostałe parametry wspólne dla każdego eksperymentu:</a:t>
            </a:r>
          </a:p>
          <a:p>
            <a:pPr marL="457200" indent="-457200">
              <a:buFont typeface="Calibri" panose="020B0604020202020204" pitchFamily="34" charset="0"/>
              <a:buChar char="-"/>
            </a:pPr>
            <a:r>
              <a:rPr lang="pl-PL" dirty="0">
                <a:latin typeface="Arial"/>
                <a:cs typeface="Arial"/>
              </a:rPr>
              <a:t>Maksymalna ilość generacji 25</a:t>
            </a:r>
          </a:p>
          <a:p>
            <a:pPr marL="457200" indent="-457200">
              <a:buFont typeface="Calibri" panose="020B0604020202020204" pitchFamily="34" charset="0"/>
              <a:buChar char="-"/>
            </a:pPr>
            <a:r>
              <a:rPr lang="pl-PL" dirty="0">
                <a:latin typeface="Arial"/>
                <a:cs typeface="Arial"/>
              </a:rPr>
              <a:t>Prawdopodobieństwo krzyżowania 70%</a:t>
            </a:r>
          </a:p>
          <a:p>
            <a:pPr marL="457200" indent="-457200">
              <a:buFont typeface="Calibri" panose="020B0604020202020204" pitchFamily="34" charset="0"/>
              <a:buChar char="-"/>
            </a:pPr>
            <a:r>
              <a:rPr lang="pl-PL" dirty="0">
                <a:latin typeface="Arial"/>
                <a:cs typeface="Arial"/>
              </a:rPr>
              <a:t>Prawdopodobieństwo mutacji 15%</a:t>
            </a:r>
          </a:p>
          <a:p>
            <a:pPr marL="0" indent="0">
              <a:buNone/>
            </a:pPr>
            <a:r>
              <a:rPr lang="pl-PL" dirty="0">
                <a:latin typeface="Arial"/>
                <a:cs typeface="Arial"/>
              </a:rPr>
              <a:t>Kryterium stopu:</a:t>
            </a:r>
          </a:p>
          <a:p>
            <a:pPr marL="0" indent="0">
              <a:buNone/>
            </a:pPr>
            <a:r>
              <a:rPr lang="pl-PL" dirty="0">
                <a:latin typeface="Arial"/>
                <a:cs typeface="Arial"/>
              </a:rPr>
              <a:t>Średni błąd regulacji najbliższy 0. </a:t>
            </a:r>
          </a:p>
          <a:p>
            <a:pPr marL="0" indent="0">
              <a:buNone/>
            </a:pPr>
            <a:r>
              <a:rPr lang="pl-PL" dirty="0">
                <a:latin typeface="Arial"/>
                <a:cs typeface="Arial"/>
              </a:rPr>
              <a:t>Algorytm </a:t>
            </a:r>
            <a:r>
              <a:rPr lang="pl-PL" b="1" dirty="0">
                <a:latin typeface="Arial"/>
                <a:cs typeface="Arial"/>
              </a:rPr>
              <a:t>maksymalizuje </a:t>
            </a:r>
            <a:r>
              <a:rPr lang="pl-PL" dirty="0">
                <a:latin typeface="Arial"/>
                <a:cs typeface="Arial"/>
              </a:rPr>
              <a:t>funkcję celu, dlatego wzór opisujący fitness danego osobnika został określony przez: </a:t>
            </a:r>
            <a:endParaRPr lang="pl-PL" dirty="0"/>
          </a:p>
        </p:txBody>
      </p:sp>
      <p:pic>
        <p:nvPicPr>
          <p:cNvPr id="6" name="Obraz 5" descr="Obraz zawierający tekst, Czcionka, biały, linia&#10;&#10;Opis wygenerowany automatycznie">
            <a:extLst>
              <a:ext uri="{FF2B5EF4-FFF2-40B4-BE49-F238E27FC236}">
                <a16:creationId xmlns:a16="http://schemas.microsoft.com/office/drawing/2014/main" id="{7572CF3B-0546-DDFF-BC57-3A5ADBC144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7031" y="5360160"/>
            <a:ext cx="1857375" cy="66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791003"/>
      </p:ext>
    </p:extLst>
  </p:cSld>
  <p:clrMapOvr>
    <a:masterClrMapping/>
  </p:clrMapOvr>
</p:sld>
</file>

<file path=ppt/theme/theme1.xml><?xml version="1.0" encoding="utf-8"?>
<a:theme xmlns:a="http://schemas.openxmlformats.org/drawingml/2006/main" name="RegattaVTI">
  <a:themeElements>
    <a:clrScheme name="Regatta Yellow">
      <a:dk1>
        <a:sysClr val="windowText" lastClr="000000"/>
      </a:dk1>
      <a:lt1>
        <a:sysClr val="window" lastClr="FFFFFF"/>
      </a:lt1>
      <a:dk2>
        <a:srgbClr val="181C30"/>
      </a:dk2>
      <a:lt2>
        <a:srgbClr val="C8E1F4"/>
      </a:lt2>
      <a:accent1>
        <a:srgbClr val="217ED3"/>
      </a:accent1>
      <a:accent2>
        <a:srgbClr val="B92525"/>
      </a:accent2>
      <a:accent3>
        <a:srgbClr val="18558C"/>
      </a:accent3>
      <a:accent4>
        <a:srgbClr val="1D8B35"/>
      </a:accent4>
      <a:accent5>
        <a:srgbClr val="EA75AA"/>
      </a:accent5>
      <a:accent6>
        <a:srgbClr val="F5A700"/>
      </a:accent6>
      <a:hlink>
        <a:srgbClr val="DB0000"/>
      </a:hlink>
      <a:folHlink>
        <a:srgbClr val="066BB6"/>
      </a:folHlink>
    </a:clrScheme>
    <a:fontScheme name="Walbaum Display">
      <a:majorFont>
        <a:latin typeface="Walbaum Display"/>
        <a:ea typeface=""/>
        <a:cs typeface=""/>
      </a:majorFont>
      <a:minorFont>
        <a:latin typeface="Walbaum Displ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gattaVTI" id="{FFC3BCE5-6357-41D1-8E67-3F85B69D7E86}" vid="{893A6374-FE17-48E5-8B62-678C1B11AA1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Panoramiczny</PresentationFormat>
  <Slides>23</Slides>
  <Notes>0</Notes>
  <HiddenSlides>0</HiddenSlides>
  <ScaleCrop>false</ScaleCrop>
  <HeadingPairs>
    <vt:vector size="4" baseType="variant">
      <vt:variant>
        <vt:lpstr>Motyw</vt:lpstr>
      </vt:variant>
      <vt:variant>
        <vt:i4>1</vt:i4>
      </vt:variant>
      <vt:variant>
        <vt:lpstr>Tytuły slajdów</vt:lpstr>
      </vt:variant>
      <vt:variant>
        <vt:i4>23</vt:i4>
      </vt:variant>
    </vt:vector>
  </HeadingPairs>
  <TitlesOfParts>
    <vt:vector size="24" baseType="lpstr">
      <vt:lpstr>RegattaVTI</vt:lpstr>
      <vt:lpstr>Porównanie  wybranych  algorytmów nawigacyjnych</vt:lpstr>
      <vt:lpstr>Cel pracy</vt:lpstr>
      <vt:lpstr>Zakres pracy</vt:lpstr>
      <vt:lpstr>Implementacja robota mobilnego</vt:lpstr>
      <vt:lpstr>Implementacja oprogramowania</vt:lpstr>
      <vt:lpstr>Badanie metod heurystycznych do optymalizacji nastaw PID - stanowisko pomiarowe</vt:lpstr>
      <vt:lpstr>Identyfikacja obiektu</vt:lpstr>
      <vt:lpstr>Wyznaczenie nastaw metodą Zieglera-Nicholsa</vt:lpstr>
      <vt:lpstr>Opis eksperymentu – algorytm genetyczny</vt:lpstr>
      <vt:lpstr>Wyniki działania algorytmu</vt:lpstr>
      <vt:lpstr>Wyniki działania algorytmu</vt:lpstr>
      <vt:lpstr>Wyniki działania algorytmu</vt:lpstr>
      <vt:lpstr>Porównanie algorytmu genetycznego z metodą klasyczną</vt:lpstr>
      <vt:lpstr>Porównanie algorytmu genetycznego z metodą klasyczną - wnioski</vt:lpstr>
      <vt:lpstr>Porównanie statycznych algorytmów nawigacyjnych - opis eksperymentu</vt:lpstr>
      <vt:lpstr>Porównanie algorytmów statycznych na mapach bez przeszkód</vt:lpstr>
      <vt:lpstr>Porównanie algorytmów statycznych na mapach bez przeszkód</vt:lpstr>
      <vt:lpstr>Porównanie algorytmów statycznych na mapach z przeszkodami</vt:lpstr>
      <vt:lpstr>Porównanie statycznych algorytmów nawigacyjnych - wnioski</vt:lpstr>
      <vt:lpstr>Porównanie dynamicznych algorytmów nawigacyjnych - opis eksperymentu</vt:lpstr>
      <vt:lpstr>Porównanie dynamicznych algorytmów nawigacyjnych - wyniki</vt:lpstr>
      <vt:lpstr>Porównanie dynamicznych algorytmów nawigacyjnych - wnioski</vt:lpstr>
      <vt:lpstr>Wkład własny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Prezentacja programu PowerPoint</dc:title>
  <dc:creator/>
  <cp:revision>69</cp:revision>
  <dcterms:created xsi:type="dcterms:W3CDTF">2024-04-23T21:49:02Z</dcterms:created>
  <dcterms:modified xsi:type="dcterms:W3CDTF">2024-07-07T13:19:11Z</dcterms:modified>
</cp:coreProperties>
</file>